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7010400" cy="9296400"/>
  <p:embeddedFontLst>
    <p:embeddedFont>
      <p:font typeface="Calibri" panose="020F0502020204030204" pitchFamily="34" charset="0"/>
      <p:regular r:id="rId45"/>
      <p:bold r:id="rId46"/>
      <p:italic r:id="rId47"/>
      <p:boldItalic r:id="rId48"/>
    </p:embeddedFont>
    <p:embeddedFont>
      <p:font typeface="PT Serif" panose="020A0603040505020204" pitchFamily="18" charset="0"/>
      <p:regular r:id="rId49"/>
      <p:bold r:id="rId50"/>
      <p:italic r:id="rId51"/>
      <p:boldItalic r:id="rId52"/>
    </p:embeddedFont>
    <p:embeddedFont>
      <p:font typeface="Source Sans Pro" panose="020B0503030403020204" pitchFamily="34" charset="0"/>
      <p:regular r:id="rId53"/>
      <p:bold r:id="rId54"/>
      <p:italic r:id="rId55"/>
      <p:boldItalic r:id="rId56"/>
    </p:embeddedFont>
    <p:embeddedFont>
      <p:font typeface="Source Sans Pro SemiBold" panose="020B0603030403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izhV8PjxHM7nOwp6UybHa+G8O/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D2BB69-346E-477A-9B93-AD100BD5365C}">
  <a:tblStyle styleId="{FED2BB69-346E-477A-9B93-AD100BD5365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BF07F3B-5C5C-4648-974E-512A5FAD4EC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24" y="80"/>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p1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Carl </a:t>
            </a:r>
            <a:endParaRPr/>
          </a:p>
        </p:txBody>
      </p:sp>
      <p:sp>
        <p:nvSpPr>
          <p:cNvPr id="541" name="Google Shape;541;p14: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11</a:t>
            </a:fld>
            <a:endParaRPr sz="12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39f1c35d25_8_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139f1c35d25_8_1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Carl </a:t>
            </a:r>
            <a:endParaRPr/>
          </a:p>
        </p:txBody>
      </p:sp>
      <p:sp>
        <p:nvSpPr>
          <p:cNvPr id="558" name="Google Shape;558;g139f1c35d25_8_10: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12</a:t>
            </a:fld>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p2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Thomas </a:t>
            </a:r>
            <a:endParaRPr/>
          </a:p>
        </p:txBody>
      </p:sp>
      <p:sp>
        <p:nvSpPr>
          <p:cNvPr id="579" name="Google Shape;579;p2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13</a:t>
            </a:fld>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2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Munish </a:t>
            </a:r>
            <a:endParaRPr/>
          </a:p>
        </p:txBody>
      </p:sp>
      <p:sp>
        <p:nvSpPr>
          <p:cNvPr id="595" name="Google Shape;595;p26: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14</a:t>
            </a:fld>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39f04b6c88_0_3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g139f04b6c88_0_38: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Munish </a:t>
            </a:r>
            <a:r>
              <a:rPr lang="en-US" sz="1600">
                <a:solidFill>
                  <a:srgbClr val="202120"/>
                </a:solidFill>
                <a:latin typeface="PT Serif"/>
                <a:ea typeface="PT Serif"/>
                <a:cs typeface="PT Serif"/>
                <a:sym typeface="PT Serif"/>
              </a:rPr>
              <a:t>Preparation of HEC legal review- notifications / build triggers</a:t>
            </a:r>
            <a:endParaRPr/>
          </a:p>
        </p:txBody>
      </p:sp>
      <p:sp>
        <p:nvSpPr>
          <p:cNvPr id="613" name="Google Shape;613;g139f04b6c88_0_38: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15</a:t>
            </a:fld>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39f1c35d25_2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g139f1c35d25_2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9" name="Google Shape;629;g139f1c35d25_23_0:notes"/>
          <p:cNvSpPr txBox="1">
            <a:spLocks noGrp="1"/>
          </p:cNvSpPr>
          <p:nvPr>
            <p:ph type="sldNum" idx="12"/>
          </p:nvPr>
        </p:nvSpPr>
        <p:spPr>
          <a:xfrm>
            <a:off x="3970938" y="8829967"/>
            <a:ext cx="3037800" cy="466500"/>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6" name="Google Shape;656;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65" name="Google Shape;665;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73" name="Google Shape;673;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27d9e567cc_1_8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82" name="Google Shape;682;g127d9e567cc_1_8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27: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91" name="Google Shape;691;p2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8" name="Google Shape;708;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32" name="Google Shape;732;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48" name="Google Shape;748;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73" name="Google Shape;773;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p1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80" name="Google Shape;780;p17: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30</a:t>
            </a:fld>
            <a:endParaRPr sz="1200">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7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4" name="Google Shape;794;p7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95" name="Google Shape;795;p70: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31</a:t>
            </a:fld>
            <a:endParaRPr sz="1200">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1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10" name="Google Shape;810;p18: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32</a:t>
            </a:fld>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7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24" name="Google Shape;824;p7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1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38" name="Google Shape;838;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7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52" name="Google Shape;852;p7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7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66" name="Google Shape;866;p7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7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7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81" name="Google Shape;881;p74: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37</a:t>
            </a:fld>
            <a:endParaRPr sz="1200">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7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97" name="Google Shape;897;p7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7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911" name="Google Shape;911;p7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7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925" name="Google Shape;925;p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1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940" name="Google Shape;940;p19: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41</a:t>
            </a:fld>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7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954" name="Google Shape;954;p7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Carolyn</a:t>
            </a:r>
            <a:endParaRPr/>
          </a:p>
        </p:txBody>
      </p:sp>
      <p:sp>
        <p:nvSpPr>
          <p:cNvPr id="424" name="Google Shape;424;p16: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8</a:t>
            </a:fld>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5215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42974" TargetMode="External"/><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www.irs.gov/pub/irs-access/f1095b.zip" TargetMode="External"/><Relationship Id="rId5" Type="http://schemas.openxmlformats.org/officeDocument/2006/relationships/hyperlink" Target="https://app.zenhub.com/workspaces/1095b-tax-form-61e19735167b2500170b2146/issues/department-of-veterans-affairs/va.gov-team/43486" TargetMode="External"/><Relationship Id="rId4" Type="http://schemas.openxmlformats.org/officeDocument/2006/relationships/hyperlink" Target="https://app.zenhub.com/workspaces/1095b-tax-form-61e19735167b2500170b2146/issues/department-of-veterans-affairs/va.gov-team/39722"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43487" TargetMode="External"/><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sketch.com/s/2f061f33-42de-4d8f-83ad-40286632ba36/p/EB4BFE26-10A0-4028-B953-1F2D23DCA64D"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42892" TargetMode="External"/><Relationship Id="rId3" Type="http://schemas.openxmlformats.org/officeDocument/2006/relationships/hyperlink" Target="https://www.sketch.com/s/2f061f33-42de-4d8f-83ad-40286632ba36/a/Kv1jVGV" TargetMode="External"/><Relationship Id="rId7" Type="http://schemas.openxmlformats.org/officeDocument/2006/relationships/hyperlink" Target="https://app.zenhub.com/workspaces/1095b-tax-form-61e19735167b2500170b2146/issues/department-of-veterans-affairs/va.gov-team/42861"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42889" TargetMode="External"/><Relationship Id="rId5" Type="http://schemas.openxmlformats.org/officeDocument/2006/relationships/hyperlink" Target="https://app.zenhub.com/workspaces/1095b-tax-form-61e19735167b2500170b2146/issues/department-of-veterans-affairs/va.gov-team/42694" TargetMode="External"/><Relationship Id="rId4" Type="http://schemas.openxmlformats.org/officeDocument/2006/relationships/image" Target="../media/image35.png"/><Relationship Id="rId9" Type="http://schemas.openxmlformats.org/officeDocument/2006/relationships/hyperlink" Target="https://app.zenhub.com/workspaces/1095b-tax-form-61e19735167b2500170b2146/issues/department-of-veterans-affairs/va.gov-team/38709"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42890"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app.zenhub.com/workspaces/1095b-tax-form-61e19735167b2500170b2146/issues/department-of-veterans-affairs/va.gov-team/4288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40.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jp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health-apartment/Health%20Hub/Research/IA%20Tree%20Test%201/IA%20tree%20test%20synthesis%20preliminary%20Veteran%20only%206.28.2022.pdf" TargetMode="External"/><Relationship Id="rId3" Type="http://schemas.openxmlformats.org/officeDocument/2006/relationships/hyperlink" Target="https://app.zenhub.com/workspaces/myhealth-moteam-6261985a7d74510015ecc547/issues/department-of-veterans-affairs/va.gov-team/42887" TargetMode="External"/><Relationship Id="rId7" Type="http://schemas.openxmlformats.org/officeDocument/2006/relationships/hyperlink" Target="https://github.com/department-of-veterans-affairs/va.gov-team/blob/master/products/health-care/health-apartment/Health%20Hub/Design/Design%20Review%20Content%20and%20Notes/HH%20Design%20Review%20Sprint%205%206.24.2022.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app.zenhub.com/workspaces/myhealth-moteam-6261985a7d74510015ecc547/issues/department-of-veterans-affairs/va.gov-team/42886" TargetMode="External"/><Relationship Id="rId5" Type="http://schemas.openxmlformats.org/officeDocument/2006/relationships/hyperlink" Target="https://app.zenhub.com/workspaces/myhealth-moteam-6261985a7d74510015ecc547/issues/department-of-veterans-affairs/va.gov-team/42799" TargetMode="External"/><Relationship Id="rId4" Type="http://schemas.openxmlformats.org/officeDocument/2006/relationships/hyperlink" Target="https://github.com/department-of-veterans-affairs/va.gov-team/blob/master/products/health-care/health-apartment/Health%20Hub/Research/IA%20Tree%20Test%201/Research%20recruitment%20Cohort%20A%20to%20A2%206.16.2022.xlsx"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vajira.max.gov/servicedesk/customer/portal/12/CMDMRP-2269" TargetMode="External"/><Relationship Id="rId13" Type="http://schemas.openxmlformats.org/officeDocument/2006/relationships/hyperlink" Target="https://app.zenhub.com/workspaces/1095b-tax-form-61e19735167b2500170b2146/issues/department-of-veterans-affairs/va.gov-team/38387" TargetMode="External"/><Relationship Id="rId18" Type="http://schemas.openxmlformats.org/officeDocument/2006/relationships/hyperlink" Target="https://app.zenhub.com/workspaces/1095b-tax-form-61e19735167b2500170b2146/issues/department-of-veterans-affairs/va.gov-team/42892" TargetMode="External"/><Relationship Id="rId3" Type="http://schemas.openxmlformats.org/officeDocument/2006/relationships/hyperlink" Target="https://app.zenhub.com/workspaces/1095b-tax-form-61e19735167b2500170b2146/issues/department-of-veterans-affairs/va.gov-team/40454" TargetMode="External"/><Relationship Id="rId21" Type="http://schemas.openxmlformats.org/officeDocument/2006/relationships/hyperlink" Target="https://github.com/department-of-veterans-affairs/va.gov-team/blob/master/products/health-care/1095b-tax-form/Content/HEC/opt%20in%20updates%206.28.22/DRAFT%20HEC%201095-B%20User%20Guide%20062822.docx" TargetMode="External"/><Relationship Id="rId7" Type="http://schemas.openxmlformats.org/officeDocument/2006/relationships/hyperlink" Target="https://app.zenhub.com/workspaces/1095b-tax-form-61e19735167b2500170b2146/issues/department-of-veterans-affairs/va.gov-team/39723" TargetMode="External"/><Relationship Id="rId12" Type="http://schemas.openxmlformats.org/officeDocument/2006/relationships/hyperlink" Target="https://app.zenhub.com/workspaces/1095b-tax-form-61e19735167b2500170b2146/issues/department-of-veterans-affairs/va.gov-team/36175" TargetMode="External"/><Relationship Id="rId17" Type="http://schemas.openxmlformats.org/officeDocument/2006/relationships/hyperlink" Target="https://github.com/department-of-veterans-affairs/va.gov-team/blob/master/products/health-care/health-apartment/Health%20Hub/Design/Design%20Review%20Content%20and%20Notes/HH%20Design%20Review%20Sprint%205%206.24.2022.pdf" TargetMode="External"/><Relationship Id="rId2" Type="http://schemas.openxmlformats.org/officeDocument/2006/relationships/notesSlide" Target="../notesSlides/notesSlide21.xml"/><Relationship Id="rId16" Type="http://schemas.openxmlformats.org/officeDocument/2006/relationships/hyperlink" Target="https://www.sketch.com/s/595780ba-5777-458a-8b95-f5027e8bd4ad" TargetMode="External"/><Relationship Id="rId20" Type="http://schemas.openxmlformats.org/officeDocument/2006/relationships/hyperlink" Target="https://github.com/department-of-veterans-affairs/va.gov-team/blob/master/products/health-care/1095b-tax-form/Content/HEC/opt%20in%20updates%206.28.22/DRAFT%201095-B%20HEC%20Fact%20Sheet%20060722.docx" TargetMode="External"/><Relationship Id="rId1" Type="http://schemas.openxmlformats.org/officeDocument/2006/relationships/slideLayout" Target="../slideLayouts/slideLayout2.xml"/><Relationship Id="rId6" Type="http://schemas.openxmlformats.org/officeDocument/2006/relationships/hyperlink" Target="https://app.zenhub.com/workspaces/1095b-tax-form-61e19735167b2500170b2146/issues/department-of-veterans-affairs/va.gov-team/38351" TargetMode="External"/><Relationship Id="rId11" Type="http://schemas.openxmlformats.org/officeDocument/2006/relationships/hyperlink" Target="https://app.zenhub.com/workspaces/1095b-tax-form-61e19735167b2500170b2146/issues/department-of-veterans-affairs/va.gov-team/41560" TargetMode="External"/><Relationship Id="rId5" Type="http://schemas.openxmlformats.org/officeDocument/2006/relationships/hyperlink" Target="https://yourit.va.gov/va?id=ticket&amp;table=sc_req_item&amp;sys_id=dc56193d1ba2851035608515624bcb2e" TargetMode="External"/><Relationship Id="rId15" Type="http://schemas.openxmlformats.org/officeDocument/2006/relationships/hyperlink" Target="https://app.zenhub.com/workspaces/1095b-tax-form-61e19735167b2500170b2146/issues/department-of-veterans-affairs/va.gov-team/42889" TargetMode="External"/><Relationship Id="rId23" Type="http://schemas.openxmlformats.org/officeDocument/2006/relationships/hyperlink" Target="https://app.zenhub.com/workspaces/1095b-tax-form-61e19735167b2500170b2146/issues/department-of-veterans-affairs/va.gov-team/42888" TargetMode="External"/><Relationship Id="rId10" Type="http://schemas.openxmlformats.org/officeDocument/2006/relationships/hyperlink" Target="https://github.com/department-of-veterans-affairs/va.gov-team/blob/master/products/health-care/1095b-tax-form/product/HEC%20Business%20Owner%20Brief%201095-B%206.27.2022%20vF.pdf" TargetMode="External"/><Relationship Id="rId19" Type="http://schemas.openxmlformats.org/officeDocument/2006/relationships/hyperlink" Target="https://github.com/department-of-veterans-affairs/va.gov-team/blob/master/products/health-care/1095b-tax-form/Content/HEC/opt%20in%20updates%206.28.22/DRAFT%201095-B%20HEC%20FAQ%20060722.docx" TargetMode="External"/><Relationship Id="rId4" Type="http://schemas.openxmlformats.org/officeDocument/2006/relationships/hyperlink" Target="https://app.zenhub.com/workspaces/1095b-tax-form-61e19735167b2500170b2146/issues/department-of-veterans-affairs/va.gov-team/39722" TargetMode="External"/><Relationship Id="rId9" Type="http://schemas.openxmlformats.org/officeDocument/2006/relationships/hyperlink" Target="https://app.zenhub.com/workspaces/1095b-tax-form-61e19735167b2500170b2146/issues/department-of-veterans-affairs/va.gov-team/42861" TargetMode="External"/><Relationship Id="rId14" Type="http://schemas.openxmlformats.org/officeDocument/2006/relationships/hyperlink" Target="https://app.zenhub.com/workspaces/1095b-tax-form-61e19735167b2500170b2146/issues/department-of-veterans-affairs/va.gov-team/42974" TargetMode="External"/><Relationship Id="rId22" Type="http://schemas.openxmlformats.org/officeDocument/2006/relationships/hyperlink" Target="https://github.com/department-of-veterans-affairs/va.gov-team/blob/master/products/health-care/1095b-tax-form/Content/HEC/opt%20in%20updates%206.28.22/1095-B_Cover_Letter_Revised_V060722.pdf"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sketch.com/s/2f061f33-42de-4d8f-83ad-40286632ba36" TargetMode="External"/><Relationship Id="rId13" Type="http://schemas.openxmlformats.org/officeDocument/2006/relationships/hyperlink" Target="https://app.zenhub.com/workspaces/1095b-tax-form-61e19735167b2500170b2146/issues/department-of-veterans-affairs/va.gov-team/43486" TargetMode="External"/><Relationship Id="rId3" Type="http://schemas.openxmlformats.org/officeDocument/2006/relationships/hyperlink" Target="https://app.zenhub.com/workspaces/1095b-tax-form-61e19735167b2500170b2146/issues/department-of-veterans-affairs/va.gov-team/38709" TargetMode="External"/><Relationship Id="rId7" Type="http://schemas.openxmlformats.org/officeDocument/2006/relationships/hyperlink" Target="https://app.zenhub.com/workspaces/1095b-tax-form-61e19735167b2500170b2146/issues/department-of-veterans-affairs/va.gov-team/42694" TargetMode="External"/><Relationship Id="rId12" Type="http://schemas.openxmlformats.org/officeDocument/2006/relationships/hyperlink" Target="https://github.com/department-of-veterans-affairs/va.gov-team/blob/master/products/health-care/1095b-tax-form/product/HEC%20Business%20Owner%20Brief%201095-B%206.27.2022%20vF.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1095b-tax-form/post-MVP%20future%20opt-in%20considerations/1095-B%20Profile%20Notifications%206.23.2022.pdf" TargetMode="External"/><Relationship Id="rId11" Type="http://schemas.openxmlformats.org/officeDocument/2006/relationships/hyperlink" Target="https://www.sketch.com/s/2f061f33-42de-4d8f-83ad-40286632ba36/p/EB4BFE26-10A0-4028-B953-1F2D23DCA64D" TargetMode="External"/><Relationship Id="rId5" Type="http://schemas.openxmlformats.org/officeDocument/2006/relationships/hyperlink" Target="https://app.zenhub.com/workspaces/1095b-tax-form-61e19735167b2500170b2146/issues/department-of-veterans-affairs/va.gov-team/42890" TargetMode="External"/><Relationship Id="rId10" Type="http://schemas.openxmlformats.org/officeDocument/2006/relationships/hyperlink" Target="https://app.zenhub.com/workspaces/1095b-tax-form-61e19735167b2500170b2146/issues/department-of-veterans-affairs/va.gov-team/43487" TargetMode="External"/><Relationship Id="rId4" Type="http://schemas.openxmlformats.org/officeDocument/2006/relationships/hyperlink" Target="https://github.com/department-of-veterans-affairs/va.gov-team/blob/master/products/health-care/1095b-tax-form/Content/HEC/opt%20in%20updates%206.28.22/DRAFT%20product_guide_-_contact_center_review%20062822.docx" TargetMode="External"/><Relationship Id="rId9" Type="http://schemas.openxmlformats.org/officeDocument/2006/relationships/hyperlink" Target="https://github.com/department-of-veterans-affairs/va.gov-team/blob/master/products/health-care/health-apartment/Health%20Hub/Design/Design%20Review%20Content%20and%20Notes/HH%20Design%20Review%20Sprint%205%206.24.2022.pdf" TargetMode="External"/><Relationship Id="rId14" Type="http://schemas.openxmlformats.org/officeDocument/2006/relationships/hyperlink" Target="https://www.irs.gov/pub/irs-access/f1095b.zip"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2799" TargetMode="External"/><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app.zenhub.com/files/133843125/e4ff3410-d57b-4886-b7e3-19c973ad6b34/download" TargetMode="External"/><Relationship Id="rId5" Type="http://schemas.openxmlformats.org/officeDocument/2006/relationships/hyperlink" Target="https://app.zenhub.com/workspaces/myhealth-moteam-6261985a7d74510015ecc547/issues/department-of-veterans-affairs/va.gov-team/42886" TargetMode="External"/><Relationship Id="rId4" Type="http://schemas.openxmlformats.org/officeDocument/2006/relationships/hyperlink" Target="https://app.zenhub.com/workspaces/myhealth-moteam-6261985a7d74510015ecc547/issues/department-of-veterans-affairs/va.gov-team/42887"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5 Demo</a:t>
            </a:r>
            <a:endParaRPr/>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June 28th,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
          <p:cNvSpPr/>
          <p:nvPr/>
        </p:nvSpPr>
        <p:spPr>
          <a:xfrm>
            <a:off x="5643768" y="1688001"/>
            <a:ext cx="1005900" cy="45720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50" name="Google Shape;450;p6"/>
          <p:cNvSpPr txBox="1">
            <a:spLocks noGrp="1"/>
          </p:cNvSpPr>
          <p:nvPr>
            <p:ph type="title"/>
          </p:nvPr>
        </p:nvSpPr>
        <p:spPr>
          <a:xfrm>
            <a:off x="411480" y="713232"/>
            <a:ext cx="4040145"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Workplan v7</a:t>
            </a:r>
            <a:endParaRPr sz="2800">
              <a:highlight>
                <a:srgbClr val="FFFF00"/>
              </a:highlight>
            </a:endParaRPr>
          </a:p>
        </p:txBody>
      </p:sp>
      <p:sp>
        <p:nvSpPr>
          <p:cNvPr id="451" name="Google Shape;451;p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a:solidFill>
                <a:srgbClr val="8A8A8A"/>
              </a:solidFill>
              <a:latin typeface="Source Sans Pro"/>
              <a:ea typeface="Source Sans Pro"/>
              <a:cs typeface="Source Sans Pro"/>
              <a:sym typeface="Source Sans Pro"/>
            </a:endParaRPr>
          </a:p>
        </p:txBody>
      </p:sp>
      <p:sp>
        <p:nvSpPr>
          <p:cNvPr id="452" name="Google Shape;452;p6"/>
          <p:cNvSpPr txBox="1"/>
          <p:nvPr/>
        </p:nvSpPr>
        <p:spPr>
          <a:xfrm>
            <a:off x="1831746"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453" name="Google Shape;453;p6"/>
          <p:cNvSpPr/>
          <p:nvPr/>
        </p:nvSpPr>
        <p:spPr>
          <a:xfrm>
            <a:off x="1639087" y="2573949"/>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54" name="Google Shape;454;p6"/>
          <p:cNvCxnSpPr/>
          <p:nvPr/>
        </p:nvCxnSpPr>
        <p:spPr>
          <a:xfrm flipH="1">
            <a:off x="2573257" y="1705658"/>
            <a:ext cx="25821" cy="4572000"/>
          </a:xfrm>
          <a:prstGeom prst="straightConnector1">
            <a:avLst/>
          </a:prstGeom>
          <a:noFill/>
          <a:ln w="9525" cap="flat" cmpd="sng">
            <a:solidFill>
              <a:srgbClr val="7F7F7F"/>
            </a:solidFill>
            <a:prstDash val="solid"/>
            <a:round/>
            <a:headEnd type="none" w="sm" len="sm"/>
            <a:tailEnd type="none" w="sm" len="sm"/>
          </a:ln>
        </p:spPr>
      </p:cxnSp>
      <p:cxnSp>
        <p:nvCxnSpPr>
          <p:cNvPr id="455" name="Google Shape;455;p6"/>
          <p:cNvCxnSpPr/>
          <p:nvPr/>
        </p:nvCxnSpPr>
        <p:spPr>
          <a:xfrm flipH="1">
            <a:off x="1545540" y="1703676"/>
            <a:ext cx="36885" cy="4572000"/>
          </a:xfrm>
          <a:prstGeom prst="straightConnector1">
            <a:avLst/>
          </a:prstGeom>
          <a:noFill/>
          <a:ln w="9525" cap="flat" cmpd="sng">
            <a:solidFill>
              <a:srgbClr val="7F7F7F"/>
            </a:solidFill>
            <a:prstDash val="solid"/>
            <a:round/>
            <a:headEnd type="none" w="sm" len="sm"/>
            <a:tailEnd type="none" w="sm" len="sm"/>
          </a:ln>
        </p:spPr>
      </p:cxnSp>
      <p:cxnSp>
        <p:nvCxnSpPr>
          <p:cNvPr id="456" name="Google Shape;456;p6"/>
          <p:cNvCxnSpPr/>
          <p:nvPr/>
        </p:nvCxnSpPr>
        <p:spPr>
          <a:xfrm flipH="1">
            <a:off x="3075867" y="1715402"/>
            <a:ext cx="7500" cy="4572000"/>
          </a:xfrm>
          <a:prstGeom prst="straightConnector1">
            <a:avLst/>
          </a:prstGeom>
          <a:noFill/>
          <a:ln w="9525" cap="flat" cmpd="sng">
            <a:solidFill>
              <a:srgbClr val="C7C7C7"/>
            </a:solidFill>
            <a:prstDash val="dot"/>
            <a:round/>
            <a:headEnd type="none" w="sm" len="sm"/>
            <a:tailEnd type="none" w="sm" len="sm"/>
          </a:ln>
        </p:spPr>
      </p:cxnSp>
      <p:cxnSp>
        <p:nvCxnSpPr>
          <p:cNvPr id="457" name="Google Shape;457;p6"/>
          <p:cNvCxnSpPr/>
          <p:nvPr/>
        </p:nvCxnSpPr>
        <p:spPr>
          <a:xfrm>
            <a:off x="2074934" y="1708140"/>
            <a:ext cx="0" cy="4572000"/>
          </a:xfrm>
          <a:prstGeom prst="straightConnector1">
            <a:avLst/>
          </a:prstGeom>
          <a:noFill/>
          <a:ln w="9525" cap="flat" cmpd="sng">
            <a:solidFill>
              <a:srgbClr val="C7C7C7"/>
            </a:solidFill>
            <a:prstDash val="dot"/>
            <a:round/>
            <a:headEnd type="none" w="sm" len="sm"/>
            <a:tailEnd type="none" w="sm" len="sm"/>
          </a:ln>
        </p:spPr>
      </p:cxnSp>
      <p:cxnSp>
        <p:nvCxnSpPr>
          <p:cNvPr id="458" name="Google Shape;458;p6"/>
          <p:cNvCxnSpPr/>
          <p:nvPr/>
        </p:nvCxnSpPr>
        <p:spPr>
          <a:xfrm>
            <a:off x="6637195" y="1702410"/>
            <a:ext cx="21202" cy="4572000"/>
          </a:xfrm>
          <a:prstGeom prst="straightConnector1">
            <a:avLst/>
          </a:prstGeom>
          <a:noFill/>
          <a:ln w="9525" cap="flat" cmpd="sng">
            <a:solidFill>
              <a:srgbClr val="7F7F7F"/>
            </a:solidFill>
            <a:prstDash val="solid"/>
            <a:round/>
            <a:headEnd type="none" w="sm" len="sm"/>
            <a:tailEnd type="none" w="sm" len="sm"/>
          </a:ln>
        </p:spPr>
      </p:cxnSp>
      <p:cxnSp>
        <p:nvCxnSpPr>
          <p:cNvPr id="459" name="Google Shape;459;p6"/>
          <p:cNvCxnSpPr/>
          <p:nvPr/>
        </p:nvCxnSpPr>
        <p:spPr>
          <a:xfrm rot="10800000" flipH="1">
            <a:off x="510273" y="2966163"/>
            <a:ext cx="11130552" cy="24272"/>
          </a:xfrm>
          <a:prstGeom prst="straightConnector1">
            <a:avLst/>
          </a:prstGeom>
          <a:noFill/>
          <a:ln w="9525" cap="flat" cmpd="sng">
            <a:solidFill>
              <a:srgbClr val="747C74"/>
            </a:solidFill>
            <a:prstDash val="solid"/>
            <a:round/>
            <a:headEnd type="none" w="sm" len="sm"/>
            <a:tailEnd type="none" w="sm" len="sm"/>
          </a:ln>
        </p:spPr>
      </p:cxnSp>
      <p:cxnSp>
        <p:nvCxnSpPr>
          <p:cNvPr id="460" name="Google Shape;460;p6"/>
          <p:cNvCxnSpPr/>
          <p:nvPr/>
        </p:nvCxnSpPr>
        <p:spPr>
          <a:xfrm rot="10800000" flipH="1">
            <a:off x="481622" y="4126595"/>
            <a:ext cx="11127556" cy="12340"/>
          </a:xfrm>
          <a:prstGeom prst="straightConnector1">
            <a:avLst/>
          </a:prstGeom>
          <a:noFill/>
          <a:ln w="9525" cap="flat" cmpd="sng">
            <a:solidFill>
              <a:srgbClr val="747C74"/>
            </a:solidFill>
            <a:prstDash val="solid"/>
            <a:round/>
            <a:headEnd type="none" w="sm" len="sm"/>
            <a:tailEnd type="none" w="sm" len="sm"/>
          </a:ln>
        </p:spPr>
      </p:cxnSp>
      <p:cxnSp>
        <p:nvCxnSpPr>
          <p:cNvPr id="461" name="Google Shape;461;p6"/>
          <p:cNvCxnSpPr/>
          <p:nvPr/>
        </p:nvCxnSpPr>
        <p:spPr>
          <a:xfrm rot="10800000" flipH="1">
            <a:off x="1582425" y="1703055"/>
            <a:ext cx="10058400" cy="6436"/>
          </a:xfrm>
          <a:prstGeom prst="straightConnector1">
            <a:avLst/>
          </a:prstGeom>
          <a:noFill/>
          <a:ln w="12700" cap="flat" cmpd="sng">
            <a:solidFill>
              <a:schemeClr val="dk1"/>
            </a:solidFill>
            <a:prstDash val="solid"/>
            <a:round/>
            <a:headEnd type="none" w="sm" len="sm"/>
            <a:tailEnd type="none" w="sm" len="sm"/>
          </a:ln>
        </p:spPr>
      </p:cxnSp>
      <p:cxnSp>
        <p:nvCxnSpPr>
          <p:cNvPr id="462" name="Google Shape;462;p6"/>
          <p:cNvCxnSpPr/>
          <p:nvPr/>
        </p:nvCxnSpPr>
        <p:spPr>
          <a:xfrm>
            <a:off x="498105" y="5217626"/>
            <a:ext cx="11111073" cy="5816"/>
          </a:xfrm>
          <a:prstGeom prst="straightConnector1">
            <a:avLst/>
          </a:prstGeom>
          <a:noFill/>
          <a:ln w="9525" cap="flat" cmpd="sng">
            <a:solidFill>
              <a:srgbClr val="747C74"/>
            </a:solidFill>
            <a:prstDash val="solid"/>
            <a:round/>
            <a:headEnd type="none" w="sm" len="sm"/>
            <a:tailEnd type="none" w="sm" len="sm"/>
          </a:ln>
        </p:spPr>
      </p:cxnSp>
      <p:sp>
        <p:nvSpPr>
          <p:cNvPr id="463" name="Google Shape;463;p6"/>
          <p:cNvSpPr txBox="1"/>
          <p:nvPr/>
        </p:nvSpPr>
        <p:spPr>
          <a:xfrm>
            <a:off x="3114169" y="4895339"/>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64" name="Google Shape;464;p6"/>
          <p:cNvSpPr txBox="1"/>
          <p:nvPr/>
        </p:nvSpPr>
        <p:spPr>
          <a:xfrm>
            <a:off x="3114169" y="4895339"/>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465" name="Google Shape;465;p6"/>
          <p:cNvCxnSpPr/>
          <p:nvPr/>
        </p:nvCxnSpPr>
        <p:spPr>
          <a:xfrm>
            <a:off x="6130668"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466" name="Google Shape;466;p6"/>
          <p:cNvCxnSpPr/>
          <p:nvPr/>
        </p:nvCxnSpPr>
        <p:spPr>
          <a:xfrm>
            <a:off x="5149103" y="1709492"/>
            <a:ext cx="0" cy="4572000"/>
          </a:xfrm>
          <a:prstGeom prst="straightConnector1">
            <a:avLst/>
          </a:prstGeom>
          <a:noFill/>
          <a:ln w="9525" cap="flat" cmpd="sng">
            <a:solidFill>
              <a:srgbClr val="C7C7C7"/>
            </a:solidFill>
            <a:prstDash val="dot"/>
            <a:round/>
            <a:headEnd type="none" w="sm" len="sm"/>
            <a:tailEnd type="none" w="sm" len="sm"/>
          </a:ln>
        </p:spPr>
      </p:cxnSp>
      <p:sp>
        <p:nvSpPr>
          <p:cNvPr id="467" name="Google Shape;467;p6"/>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468" name="Google Shape;468;p6"/>
          <p:cNvGrpSpPr/>
          <p:nvPr/>
        </p:nvGrpSpPr>
        <p:grpSpPr>
          <a:xfrm>
            <a:off x="6039783" y="960565"/>
            <a:ext cx="1295260" cy="5357112"/>
            <a:chOff x="7087936" y="1374531"/>
            <a:chExt cx="1365300" cy="6659760"/>
          </a:xfrm>
        </p:grpSpPr>
        <p:cxnSp>
          <p:nvCxnSpPr>
            <p:cNvPr id="469" name="Google Shape;469;p6"/>
            <p:cNvCxnSpPr/>
            <p:nvPr/>
          </p:nvCxnSpPr>
          <p:spPr>
            <a:xfrm flipH="1">
              <a:off x="7731614" y="1782179"/>
              <a:ext cx="4750" cy="6252112"/>
            </a:xfrm>
            <a:prstGeom prst="straightConnector1">
              <a:avLst/>
            </a:prstGeom>
            <a:noFill/>
            <a:ln w="12700" cap="flat" cmpd="sng">
              <a:solidFill>
                <a:srgbClr val="A1AEBF"/>
              </a:solidFill>
              <a:prstDash val="solid"/>
              <a:round/>
              <a:headEnd type="none" w="sm" len="sm"/>
              <a:tailEnd type="none" w="sm" len="sm"/>
            </a:ln>
          </p:spPr>
        </p:cxnSp>
        <p:grpSp>
          <p:nvGrpSpPr>
            <p:cNvPr id="470" name="Google Shape;470;p6"/>
            <p:cNvGrpSpPr/>
            <p:nvPr/>
          </p:nvGrpSpPr>
          <p:grpSpPr>
            <a:xfrm>
              <a:off x="7087936" y="1374531"/>
              <a:ext cx="1365300" cy="422053"/>
              <a:chOff x="7208586" y="1406281"/>
              <a:chExt cx="1365300" cy="422053"/>
            </a:xfrm>
          </p:grpSpPr>
          <p:sp>
            <p:nvSpPr>
              <p:cNvPr id="471" name="Google Shape;471;p6"/>
              <p:cNvSpPr/>
              <p:nvPr/>
            </p:nvSpPr>
            <p:spPr>
              <a:xfrm>
                <a:off x="7208586" y="1406281"/>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472" name="Google Shape;472;p6"/>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473" name="Google Shape;473;p6"/>
          <p:cNvCxnSpPr/>
          <p:nvPr/>
        </p:nvCxnSpPr>
        <p:spPr>
          <a:xfrm flipH="1">
            <a:off x="11622379" y="1710135"/>
            <a:ext cx="9754" cy="4572000"/>
          </a:xfrm>
          <a:prstGeom prst="straightConnector1">
            <a:avLst/>
          </a:prstGeom>
          <a:noFill/>
          <a:ln w="9525" cap="flat" cmpd="sng">
            <a:solidFill>
              <a:srgbClr val="7F7F7F"/>
            </a:solidFill>
            <a:prstDash val="solid"/>
            <a:round/>
            <a:headEnd type="none" w="sm" len="sm"/>
            <a:tailEnd type="none" w="sm" len="sm"/>
          </a:ln>
        </p:spPr>
      </p:cxnSp>
      <p:cxnSp>
        <p:nvCxnSpPr>
          <p:cNvPr id="474" name="Google Shape;474;p6"/>
          <p:cNvCxnSpPr/>
          <p:nvPr/>
        </p:nvCxnSpPr>
        <p:spPr>
          <a:xfrm>
            <a:off x="4106617" y="1724445"/>
            <a:ext cx="0" cy="4572000"/>
          </a:xfrm>
          <a:prstGeom prst="straightConnector1">
            <a:avLst/>
          </a:prstGeom>
          <a:noFill/>
          <a:ln w="9525" cap="flat" cmpd="sng">
            <a:solidFill>
              <a:srgbClr val="C7C7C7"/>
            </a:solidFill>
            <a:prstDash val="dot"/>
            <a:round/>
            <a:headEnd type="none" w="sm" len="sm"/>
            <a:tailEnd type="none" w="sm" len="sm"/>
          </a:ln>
        </p:spPr>
      </p:cxnSp>
      <p:sp>
        <p:nvSpPr>
          <p:cNvPr id="475" name="Google Shape;475;p6"/>
          <p:cNvSpPr/>
          <p:nvPr/>
        </p:nvSpPr>
        <p:spPr>
          <a:xfrm>
            <a:off x="585305" y="22322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476" name="Google Shape;476;p6"/>
          <p:cNvSpPr/>
          <p:nvPr/>
        </p:nvSpPr>
        <p:spPr>
          <a:xfrm>
            <a:off x="573847" y="44476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477" name="Google Shape;477;p6"/>
          <p:cNvSpPr/>
          <p:nvPr/>
        </p:nvSpPr>
        <p:spPr>
          <a:xfrm>
            <a:off x="585305" y="310357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478" name="Google Shape;478;p6"/>
          <p:cNvPicPr preferRelativeResize="0"/>
          <p:nvPr/>
        </p:nvPicPr>
        <p:blipFill rotWithShape="1">
          <a:blip r:embed="rId3">
            <a:alphaModFix/>
          </a:blip>
          <a:srcRect/>
          <a:stretch/>
        </p:blipFill>
        <p:spPr>
          <a:xfrm>
            <a:off x="681607" y="3642177"/>
            <a:ext cx="265176" cy="265176"/>
          </a:xfrm>
          <a:prstGeom prst="rect">
            <a:avLst/>
          </a:prstGeom>
          <a:noFill/>
          <a:ln>
            <a:noFill/>
          </a:ln>
        </p:spPr>
      </p:pic>
      <p:pic>
        <p:nvPicPr>
          <p:cNvPr id="479" name="Google Shape;479;p6"/>
          <p:cNvPicPr preferRelativeResize="0"/>
          <p:nvPr/>
        </p:nvPicPr>
        <p:blipFill rotWithShape="1">
          <a:blip r:embed="rId4">
            <a:alphaModFix/>
          </a:blip>
          <a:srcRect/>
          <a:stretch/>
        </p:blipFill>
        <p:spPr>
          <a:xfrm>
            <a:off x="665515" y="2584138"/>
            <a:ext cx="265176" cy="265176"/>
          </a:xfrm>
          <a:prstGeom prst="rect">
            <a:avLst/>
          </a:prstGeom>
          <a:noFill/>
          <a:ln>
            <a:noFill/>
          </a:ln>
        </p:spPr>
      </p:pic>
      <p:pic>
        <p:nvPicPr>
          <p:cNvPr id="480" name="Google Shape;480;p6"/>
          <p:cNvPicPr preferRelativeResize="0"/>
          <p:nvPr/>
        </p:nvPicPr>
        <p:blipFill rotWithShape="1">
          <a:blip r:embed="rId5">
            <a:alphaModFix/>
          </a:blip>
          <a:srcRect/>
          <a:stretch/>
        </p:blipFill>
        <p:spPr>
          <a:xfrm>
            <a:off x="665515" y="4790332"/>
            <a:ext cx="265176" cy="265176"/>
          </a:xfrm>
          <a:prstGeom prst="rect">
            <a:avLst/>
          </a:prstGeom>
          <a:noFill/>
          <a:ln>
            <a:noFill/>
          </a:ln>
        </p:spPr>
      </p:pic>
      <p:sp>
        <p:nvSpPr>
          <p:cNvPr id="481" name="Google Shape;481;p6"/>
          <p:cNvSpPr txBox="1"/>
          <p:nvPr/>
        </p:nvSpPr>
        <p:spPr>
          <a:xfrm>
            <a:off x="1545540" y="2738172"/>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cxnSp>
        <p:nvCxnSpPr>
          <p:cNvPr id="482" name="Google Shape;482;p6"/>
          <p:cNvCxnSpPr/>
          <p:nvPr/>
        </p:nvCxnSpPr>
        <p:spPr>
          <a:xfrm flipH="1">
            <a:off x="3594754" y="1727052"/>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3" name="Google Shape;483;p6"/>
          <p:cNvCxnSpPr/>
          <p:nvPr/>
        </p:nvCxnSpPr>
        <p:spPr>
          <a:xfrm flipH="1">
            <a:off x="4604287" y="1712678"/>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4" name="Google Shape;484;p6"/>
          <p:cNvCxnSpPr/>
          <p:nvPr/>
        </p:nvCxnSpPr>
        <p:spPr>
          <a:xfrm flipH="1">
            <a:off x="5617655" y="1714337"/>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5" name="Google Shape;485;p6"/>
          <p:cNvCxnSpPr/>
          <p:nvPr/>
        </p:nvCxnSpPr>
        <p:spPr>
          <a:xfrm flipH="1">
            <a:off x="7645325" y="1702410"/>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6" name="Google Shape;486;p6"/>
          <p:cNvCxnSpPr/>
          <p:nvPr/>
        </p:nvCxnSpPr>
        <p:spPr>
          <a:xfrm flipH="1">
            <a:off x="8649523" y="1710662"/>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7" name="Google Shape;487;p6"/>
          <p:cNvCxnSpPr/>
          <p:nvPr/>
        </p:nvCxnSpPr>
        <p:spPr>
          <a:xfrm flipH="1">
            <a:off x="9653721" y="1712678"/>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8" name="Google Shape;488;p6"/>
          <p:cNvCxnSpPr/>
          <p:nvPr/>
        </p:nvCxnSpPr>
        <p:spPr>
          <a:xfrm flipH="1">
            <a:off x="10676859" y="1702165"/>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9" name="Google Shape;489;p6"/>
          <p:cNvCxnSpPr/>
          <p:nvPr/>
        </p:nvCxnSpPr>
        <p:spPr>
          <a:xfrm>
            <a:off x="7143086" y="1713815"/>
            <a:ext cx="0" cy="4572000"/>
          </a:xfrm>
          <a:prstGeom prst="straightConnector1">
            <a:avLst/>
          </a:prstGeom>
          <a:noFill/>
          <a:ln w="9525" cap="flat" cmpd="sng">
            <a:solidFill>
              <a:srgbClr val="C7C7C7"/>
            </a:solidFill>
            <a:prstDash val="dot"/>
            <a:round/>
            <a:headEnd type="none" w="sm" len="sm"/>
            <a:tailEnd type="none" w="sm" len="sm"/>
          </a:ln>
        </p:spPr>
      </p:cxnSp>
      <p:cxnSp>
        <p:nvCxnSpPr>
          <p:cNvPr id="490" name="Google Shape;490;p6"/>
          <p:cNvCxnSpPr/>
          <p:nvPr/>
        </p:nvCxnSpPr>
        <p:spPr>
          <a:xfrm>
            <a:off x="11146922" y="1712228"/>
            <a:ext cx="0" cy="4572000"/>
          </a:xfrm>
          <a:prstGeom prst="straightConnector1">
            <a:avLst/>
          </a:prstGeom>
          <a:noFill/>
          <a:ln w="9525" cap="flat" cmpd="sng">
            <a:solidFill>
              <a:srgbClr val="C7C7C7"/>
            </a:solidFill>
            <a:prstDash val="dot"/>
            <a:round/>
            <a:headEnd type="none" w="sm" len="sm"/>
            <a:tailEnd type="none" w="sm" len="sm"/>
          </a:ln>
        </p:spPr>
      </p:cxnSp>
      <p:cxnSp>
        <p:nvCxnSpPr>
          <p:cNvPr id="491" name="Google Shape;491;p6"/>
          <p:cNvCxnSpPr/>
          <p:nvPr/>
        </p:nvCxnSpPr>
        <p:spPr>
          <a:xfrm>
            <a:off x="10154932"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492" name="Google Shape;492;p6"/>
          <p:cNvCxnSpPr/>
          <p:nvPr/>
        </p:nvCxnSpPr>
        <p:spPr>
          <a:xfrm>
            <a:off x="9159179" y="1724445"/>
            <a:ext cx="0" cy="4572000"/>
          </a:xfrm>
          <a:prstGeom prst="straightConnector1">
            <a:avLst/>
          </a:prstGeom>
          <a:noFill/>
          <a:ln w="9525" cap="flat" cmpd="sng">
            <a:solidFill>
              <a:srgbClr val="C7C7C7"/>
            </a:solidFill>
            <a:prstDash val="dot"/>
            <a:round/>
            <a:headEnd type="none" w="sm" len="sm"/>
            <a:tailEnd type="none" w="sm" len="sm"/>
          </a:ln>
        </p:spPr>
      </p:cxnSp>
      <p:cxnSp>
        <p:nvCxnSpPr>
          <p:cNvPr id="493" name="Google Shape;493;p6"/>
          <p:cNvCxnSpPr/>
          <p:nvPr/>
        </p:nvCxnSpPr>
        <p:spPr>
          <a:xfrm>
            <a:off x="8156805" y="1724445"/>
            <a:ext cx="0" cy="4572000"/>
          </a:xfrm>
          <a:prstGeom prst="straightConnector1">
            <a:avLst/>
          </a:prstGeom>
          <a:noFill/>
          <a:ln w="9525" cap="flat" cmpd="sng">
            <a:solidFill>
              <a:srgbClr val="C7C7C7"/>
            </a:solidFill>
            <a:prstDash val="dot"/>
            <a:round/>
            <a:headEnd type="none" w="sm" len="sm"/>
            <a:tailEnd type="none" w="sm" len="sm"/>
          </a:ln>
        </p:spPr>
      </p:cxnSp>
      <p:sp>
        <p:nvSpPr>
          <p:cNvPr id="494" name="Google Shape;494;p6"/>
          <p:cNvSpPr txBox="1"/>
          <p:nvPr/>
        </p:nvSpPr>
        <p:spPr>
          <a:xfrm>
            <a:off x="3839952"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495" name="Google Shape;495;p6"/>
          <p:cNvSpPr txBox="1"/>
          <p:nvPr/>
        </p:nvSpPr>
        <p:spPr>
          <a:xfrm>
            <a:off x="4841014"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496" name="Google Shape;496;p6"/>
          <p:cNvSpPr txBox="1"/>
          <p:nvPr/>
        </p:nvSpPr>
        <p:spPr>
          <a:xfrm>
            <a:off x="5875453"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497" name="Google Shape;497;p6"/>
          <p:cNvSpPr txBox="1"/>
          <p:nvPr/>
        </p:nvSpPr>
        <p:spPr>
          <a:xfrm>
            <a:off x="6909893"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498" name="Google Shape;498;p6"/>
          <p:cNvSpPr txBox="1"/>
          <p:nvPr/>
        </p:nvSpPr>
        <p:spPr>
          <a:xfrm>
            <a:off x="7895021"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499" name="Google Shape;499;p6"/>
          <p:cNvSpPr txBox="1"/>
          <p:nvPr/>
        </p:nvSpPr>
        <p:spPr>
          <a:xfrm>
            <a:off x="8918452"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500" name="Google Shape;500;p6"/>
          <p:cNvSpPr txBox="1"/>
          <p:nvPr/>
        </p:nvSpPr>
        <p:spPr>
          <a:xfrm>
            <a:off x="9903580"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501" name="Google Shape;501;p6"/>
          <p:cNvSpPr txBox="1"/>
          <p:nvPr/>
        </p:nvSpPr>
        <p:spPr>
          <a:xfrm>
            <a:off x="10927011"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502" name="Google Shape;502;p6"/>
          <p:cNvSpPr txBox="1"/>
          <p:nvPr/>
        </p:nvSpPr>
        <p:spPr>
          <a:xfrm>
            <a:off x="2791882" y="1411002"/>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503" name="Google Shape;503;p6"/>
          <p:cNvSpPr/>
          <p:nvPr/>
        </p:nvSpPr>
        <p:spPr>
          <a:xfrm>
            <a:off x="490856"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504" name="Google Shape;504;p6"/>
          <p:cNvPicPr preferRelativeResize="0"/>
          <p:nvPr/>
        </p:nvPicPr>
        <p:blipFill rotWithShape="1">
          <a:blip r:embed="rId6">
            <a:alphaModFix/>
          </a:blip>
          <a:srcRect/>
          <a:stretch/>
        </p:blipFill>
        <p:spPr>
          <a:xfrm>
            <a:off x="623919" y="5683458"/>
            <a:ext cx="265176" cy="265176"/>
          </a:xfrm>
          <a:prstGeom prst="rect">
            <a:avLst/>
          </a:prstGeom>
          <a:noFill/>
          <a:ln>
            <a:noFill/>
          </a:ln>
        </p:spPr>
      </p:pic>
      <p:grpSp>
        <p:nvGrpSpPr>
          <p:cNvPr id="505" name="Google Shape;505;p6"/>
          <p:cNvGrpSpPr/>
          <p:nvPr/>
        </p:nvGrpSpPr>
        <p:grpSpPr>
          <a:xfrm>
            <a:off x="8649523" y="546170"/>
            <a:ext cx="2793358" cy="432163"/>
            <a:chOff x="8441380" y="969090"/>
            <a:chExt cx="2793358" cy="432163"/>
          </a:xfrm>
        </p:grpSpPr>
        <p:sp>
          <p:nvSpPr>
            <p:cNvPr id="506" name="Google Shape;506;p6"/>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07" name="Google Shape;507;p6"/>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08" name="Google Shape;508;p6"/>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09" name="Google Shape;509;p6"/>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510" name="Google Shape;510;p6"/>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511" name="Google Shape;511;p6"/>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512" name="Google Shape;512;p6"/>
          <p:cNvSpPr/>
          <p:nvPr/>
        </p:nvSpPr>
        <p:spPr>
          <a:xfrm>
            <a:off x="7937259" y="5323849"/>
            <a:ext cx="195600" cy="194100"/>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13" name="Google Shape;513;p6"/>
          <p:cNvSpPr/>
          <p:nvPr/>
        </p:nvSpPr>
        <p:spPr>
          <a:xfrm>
            <a:off x="8957652" y="529515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14" name="Google Shape;514;p6"/>
          <p:cNvSpPr/>
          <p:nvPr/>
        </p:nvSpPr>
        <p:spPr>
          <a:xfrm>
            <a:off x="8421893" y="5304324"/>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15" name="Google Shape;515;p6"/>
          <p:cNvSpPr txBox="1"/>
          <p:nvPr/>
        </p:nvSpPr>
        <p:spPr>
          <a:xfrm>
            <a:off x="7668267" y="5764204"/>
            <a:ext cx="9612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Call center review</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6" name="Google Shape;516;p6"/>
          <p:cNvSpPr txBox="1"/>
          <p:nvPr/>
        </p:nvSpPr>
        <p:spPr>
          <a:xfrm>
            <a:off x="8323366" y="5581345"/>
            <a:ext cx="961200" cy="10002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1095-B Launch</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7" name="Google Shape;517;p6"/>
          <p:cNvSpPr txBox="1"/>
          <p:nvPr/>
        </p:nvSpPr>
        <p:spPr>
          <a:xfrm>
            <a:off x="9062328" y="5581813"/>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8" name="Google Shape;518;p6"/>
          <p:cNvSpPr/>
          <p:nvPr/>
        </p:nvSpPr>
        <p:spPr>
          <a:xfrm>
            <a:off x="4609072" y="2040805"/>
            <a:ext cx="3372878"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 Opt-in</a:t>
            </a:r>
            <a:endParaRPr sz="650" b="0" i="0" u="none" strike="noStrike" cap="none">
              <a:solidFill>
                <a:srgbClr val="000000"/>
              </a:solidFill>
              <a:latin typeface="Source Sans Pro"/>
              <a:ea typeface="Source Sans Pro"/>
              <a:cs typeface="Source Sans Pro"/>
              <a:sym typeface="Source Sans Pro"/>
            </a:endParaRPr>
          </a:p>
        </p:txBody>
      </p:sp>
      <p:sp>
        <p:nvSpPr>
          <p:cNvPr id="519" name="Google Shape;519;p6"/>
          <p:cNvSpPr/>
          <p:nvPr/>
        </p:nvSpPr>
        <p:spPr>
          <a:xfrm>
            <a:off x="1591950" y="1720350"/>
            <a:ext cx="45042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20" name="Google Shape;520;p6"/>
          <p:cNvSpPr/>
          <p:nvPr/>
        </p:nvSpPr>
        <p:spPr>
          <a:xfrm>
            <a:off x="6176800" y="1719950"/>
            <a:ext cx="18051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Spanish translation opt-in docs</a:t>
            </a:r>
            <a:endParaRPr sz="650" b="0" i="0" u="none" strike="noStrike" cap="none">
              <a:solidFill>
                <a:srgbClr val="000000"/>
              </a:solidFill>
              <a:latin typeface="Source Sans Pro"/>
              <a:ea typeface="Source Sans Pro"/>
              <a:cs typeface="Source Sans Pro"/>
              <a:sym typeface="Source Sans Pro"/>
            </a:endParaRPr>
          </a:p>
        </p:txBody>
      </p:sp>
      <p:sp>
        <p:nvSpPr>
          <p:cNvPr id="521" name="Google Shape;521;p6"/>
          <p:cNvSpPr/>
          <p:nvPr/>
        </p:nvSpPr>
        <p:spPr>
          <a:xfrm>
            <a:off x="1609460" y="2031841"/>
            <a:ext cx="904345"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a:t>
            </a:r>
            <a:endParaRPr sz="650" b="0" i="0" u="none" strike="noStrike" cap="none">
              <a:solidFill>
                <a:srgbClr val="000000"/>
              </a:solidFill>
              <a:latin typeface="Source Sans Pro"/>
              <a:ea typeface="Source Sans Pro"/>
              <a:cs typeface="Source Sans Pro"/>
              <a:sym typeface="Source Sans Pro"/>
            </a:endParaRPr>
          </a:p>
        </p:txBody>
      </p:sp>
      <p:sp>
        <p:nvSpPr>
          <p:cNvPr id="522" name="Google Shape;522;p6"/>
          <p:cNvSpPr/>
          <p:nvPr/>
        </p:nvSpPr>
        <p:spPr>
          <a:xfrm>
            <a:off x="1609423" y="2364050"/>
            <a:ext cx="59928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VA 508 Assistance request</a:t>
            </a:r>
            <a:endParaRPr sz="650" b="0" i="0" u="none" strike="noStrike" cap="none">
              <a:solidFill>
                <a:srgbClr val="000000"/>
              </a:solidFill>
              <a:latin typeface="Source Sans Pro"/>
              <a:ea typeface="Source Sans Pro"/>
              <a:cs typeface="Source Sans Pro"/>
              <a:sym typeface="Source Sans Pro"/>
            </a:endParaRPr>
          </a:p>
        </p:txBody>
      </p:sp>
      <p:sp>
        <p:nvSpPr>
          <p:cNvPr id="523" name="Google Shape;523;p6"/>
          <p:cNvSpPr/>
          <p:nvPr/>
        </p:nvSpPr>
        <p:spPr>
          <a:xfrm>
            <a:off x="4641870" y="3024283"/>
            <a:ext cx="1986600" cy="2910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opt-in	</a:t>
            </a:r>
            <a:endParaRPr sz="650" b="0" i="0" u="none" strike="noStrike" cap="none">
              <a:solidFill>
                <a:srgbClr val="000000"/>
              </a:solidFill>
              <a:latin typeface="Arial"/>
              <a:ea typeface="Arial"/>
              <a:cs typeface="Arial"/>
              <a:sym typeface="Arial"/>
            </a:endParaRPr>
          </a:p>
        </p:txBody>
      </p:sp>
      <p:sp>
        <p:nvSpPr>
          <p:cNvPr id="524" name="Google Shape;524;p6"/>
          <p:cNvSpPr/>
          <p:nvPr/>
        </p:nvSpPr>
        <p:spPr>
          <a:xfrm>
            <a:off x="8696225" y="3764693"/>
            <a:ext cx="1936800" cy="291000"/>
          </a:xfrm>
          <a:prstGeom prst="rect">
            <a:avLst/>
          </a:prstGeom>
          <a:solidFill>
            <a:srgbClr val="0365B9"/>
          </a:solidFill>
          <a:ln w="38100" cap="flat" cmpd="sng">
            <a:solidFill>
              <a:schemeClr val="dk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Wayfinding	</a:t>
            </a:r>
            <a:endParaRPr sz="650" b="0" i="0" u="none" strike="noStrike" cap="none">
              <a:solidFill>
                <a:srgbClr val="000000"/>
              </a:solidFill>
              <a:latin typeface="Arial"/>
              <a:ea typeface="Arial"/>
              <a:cs typeface="Arial"/>
              <a:sym typeface="Arial"/>
            </a:endParaRPr>
          </a:p>
        </p:txBody>
      </p:sp>
      <p:sp>
        <p:nvSpPr>
          <p:cNvPr id="525" name="Google Shape;525;p6"/>
          <p:cNvSpPr/>
          <p:nvPr/>
        </p:nvSpPr>
        <p:spPr>
          <a:xfrm>
            <a:off x="6745647" y="4176173"/>
            <a:ext cx="1244597" cy="293100"/>
          </a:xfrm>
          <a:prstGeom prst="rect">
            <a:avLst/>
          </a:prstGeom>
          <a:solidFill>
            <a:schemeClr val="accent6"/>
          </a:solidFill>
          <a:ln>
            <a:noFill/>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Tech feasibility opt-in build</a:t>
            </a:r>
            <a:endParaRPr sz="650" b="0" i="0" u="none" strike="noStrike" cap="none">
              <a:solidFill>
                <a:schemeClr val="dk1"/>
              </a:solidFill>
              <a:latin typeface="Arial"/>
              <a:ea typeface="Arial"/>
              <a:cs typeface="Arial"/>
              <a:sym typeface="Arial"/>
            </a:endParaRPr>
          </a:p>
        </p:txBody>
      </p:sp>
      <p:sp>
        <p:nvSpPr>
          <p:cNvPr id="526" name="Google Shape;526;p6"/>
          <p:cNvSpPr/>
          <p:nvPr/>
        </p:nvSpPr>
        <p:spPr>
          <a:xfrm>
            <a:off x="7055350" y="4558175"/>
            <a:ext cx="1581600" cy="293100"/>
          </a:xfrm>
          <a:prstGeom prst="rect">
            <a:avLst/>
          </a:prstGeom>
          <a:solidFill>
            <a:schemeClr val="accent6"/>
          </a:solidFill>
          <a:ln>
            <a:noFill/>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for opt-in / 508</a:t>
            </a:r>
            <a:endParaRPr sz="650" b="0" i="0" u="none" strike="noStrike" cap="none">
              <a:solidFill>
                <a:schemeClr val="dk1"/>
              </a:solidFill>
              <a:latin typeface="Arial"/>
              <a:ea typeface="Arial"/>
              <a:cs typeface="Arial"/>
              <a:sym typeface="Arial"/>
            </a:endParaRPr>
          </a:p>
        </p:txBody>
      </p:sp>
      <p:sp>
        <p:nvSpPr>
          <p:cNvPr id="527" name="Google Shape;527;p6"/>
          <p:cNvSpPr/>
          <p:nvPr/>
        </p:nvSpPr>
        <p:spPr>
          <a:xfrm>
            <a:off x="9171968" y="4147173"/>
            <a:ext cx="1268700" cy="293100"/>
          </a:xfrm>
          <a:prstGeom prst="rect">
            <a:avLst/>
          </a:prstGeom>
          <a:solidFill>
            <a:schemeClr val="accent6"/>
          </a:solidFill>
          <a:ln w="28575" cap="flat" cmpd="sng">
            <a:solidFill>
              <a:schemeClr val="dk1"/>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Tech feasibility wayfinding</a:t>
            </a:r>
            <a:endParaRPr sz="650" b="0" i="0" u="none" strike="noStrike" cap="none">
              <a:solidFill>
                <a:schemeClr val="dk1"/>
              </a:solidFill>
              <a:latin typeface="Arial"/>
              <a:ea typeface="Arial"/>
              <a:cs typeface="Arial"/>
              <a:sym typeface="Arial"/>
            </a:endParaRPr>
          </a:p>
        </p:txBody>
      </p:sp>
      <p:sp>
        <p:nvSpPr>
          <p:cNvPr id="528" name="Google Shape;528;p6"/>
          <p:cNvSpPr/>
          <p:nvPr/>
        </p:nvSpPr>
        <p:spPr>
          <a:xfrm>
            <a:off x="10151155" y="4531736"/>
            <a:ext cx="1951500" cy="293100"/>
          </a:xfrm>
          <a:prstGeom prst="rect">
            <a:avLst/>
          </a:prstGeom>
          <a:solidFill>
            <a:schemeClr val="accent6"/>
          </a:solidFill>
          <a:ln w="28575" cap="flat" cmpd="sng">
            <a:solidFill>
              <a:schemeClr val="dk1"/>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for wayfinding</a:t>
            </a:r>
            <a:endParaRPr sz="650" b="0" i="0" u="none" strike="noStrike" cap="none">
              <a:solidFill>
                <a:schemeClr val="dk1"/>
              </a:solidFill>
              <a:latin typeface="Arial"/>
              <a:ea typeface="Arial"/>
              <a:cs typeface="Arial"/>
              <a:sym typeface="Arial"/>
            </a:endParaRPr>
          </a:p>
        </p:txBody>
      </p:sp>
      <p:sp>
        <p:nvSpPr>
          <p:cNvPr id="529" name="Google Shape;529;p6"/>
          <p:cNvSpPr/>
          <p:nvPr/>
        </p:nvSpPr>
        <p:spPr>
          <a:xfrm>
            <a:off x="8672785" y="1743959"/>
            <a:ext cx="2968040"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Turnover document of remaining post-MVP work (VA notify, 2022 IRS form, 508 compliance, multiple year selection)</a:t>
            </a:r>
            <a:endParaRPr sz="650" b="0" i="0" u="none" strike="noStrike" cap="none">
              <a:solidFill>
                <a:srgbClr val="000000"/>
              </a:solidFill>
              <a:latin typeface="Source Sans Pro"/>
              <a:ea typeface="Source Sans Pro"/>
              <a:cs typeface="Source Sans Pro"/>
              <a:sym typeface="Source Sans Pro"/>
            </a:endParaRPr>
          </a:p>
        </p:txBody>
      </p:sp>
      <p:sp>
        <p:nvSpPr>
          <p:cNvPr id="530" name="Google Shape;530;p6"/>
          <p:cNvSpPr/>
          <p:nvPr/>
        </p:nvSpPr>
        <p:spPr>
          <a:xfrm>
            <a:off x="5958989" y="560148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31" name="Google Shape;531;p6"/>
          <p:cNvSpPr txBox="1"/>
          <p:nvPr/>
        </p:nvSpPr>
        <p:spPr>
          <a:xfrm>
            <a:off x="5742232" y="5872687"/>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Sitewide and Content IA ticket</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32" name="Google Shape;532;p6"/>
          <p:cNvSpPr/>
          <p:nvPr/>
        </p:nvSpPr>
        <p:spPr>
          <a:xfrm>
            <a:off x="7191100" y="3024283"/>
            <a:ext cx="917700" cy="2931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Launch communication plan	</a:t>
            </a:r>
            <a:endParaRPr sz="650" b="0" i="0" u="none" strike="noStrike" cap="none">
              <a:solidFill>
                <a:srgbClr val="000000"/>
              </a:solidFill>
              <a:latin typeface="Arial"/>
              <a:ea typeface="Arial"/>
              <a:cs typeface="Arial"/>
              <a:sym typeface="Arial"/>
            </a:endParaRPr>
          </a:p>
        </p:txBody>
      </p:sp>
      <p:sp>
        <p:nvSpPr>
          <p:cNvPr id="533" name="Google Shape;533;p6"/>
          <p:cNvSpPr/>
          <p:nvPr/>
        </p:nvSpPr>
        <p:spPr>
          <a:xfrm>
            <a:off x="5657990" y="2678281"/>
            <a:ext cx="968636"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Align on launch MVP v. MVP w/ opt-in</a:t>
            </a:r>
            <a:endParaRPr sz="650" b="0" i="0" u="none" strike="noStrike" cap="none">
              <a:solidFill>
                <a:srgbClr val="000000"/>
              </a:solidFill>
              <a:latin typeface="Source Sans Pro"/>
              <a:ea typeface="Source Sans Pro"/>
              <a:cs typeface="Source Sans Pro"/>
              <a:sym typeface="Source Sans Pro"/>
            </a:endParaRPr>
          </a:p>
        </p:txBody>
      </p:sp>
      <p:sp>
        <p:nvSpPr>
          <p:cNvPr id="534" name="Google Shape;534;p6"/>
          <p:cNvSpPr/>
          <p:nvPr/>
        </p:nvSpPr>
        <p:spPr>
          <a:xfrm>
            <a:off x="7274725" y="4908950"/>
            <a:ext cx="1362600" cy="293100"/>
          </a:xfrm>
          <a:prstGeom prst="rect">
            <a:avLst/>
          </a:prstGeom>
          <a:solidFill>
            <a:schemeClr val="accent6"/>
          </a:solidFill>
          <a:ln>
            <a:noFill/>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Analytics for launch monitoring</a:t>
            </a:r>
            <a:endParaRPr sz="650" b="0" i="0" u="none" strike="noStrike" cap="none">
              <a:solidFill>
                <a:schemeClr val="dk1"/>
              </a:solidFill>
              <a:latin typeface="Arial"/>
              <a:ea typeface="Arial"/>
              <a:cs typeface="Arial"/>
              <a:sym typeface="Arial"/>
            </a:endParaRPr>
          </a:p>
        </p:txBody>
      </p:sp>
      <p:sp>
        <p:nvSpPr>
          <p:cNvPr id="535" name="Google Shape;535;p6"/>
          <p:cNvSpPr/>
          <p:nvPr/>
        </p:nvSpPr>
        <p:spPr>
          <a:xfrm>
            <a:off x="5633350" y="3410925"/>
            <a:ext cx="1986600" cy="2931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Notification flow</a:t>
            </a:r>
            <a:endParaRPr sz="650" b="0" i="0" u="none" strike="noStrike" cap="none">
              <a:solidFill>
                <a:srgbClr val="000000"/>
              </a:solidFill>
              <a:latin typeface="Arial"/>
              <a:ea typeface="Arial"/>
              <a:cs typeface="Arial"/>
              <a:sym typeface="Arial"/>
            </a:endParaRPr>
          </a:p>
        </p:txBody>
      </p:sp>
      <p:sp>
        <p:nvSpPr>
          <p:cNvPr id="536" name="Google Shape;536;p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
        <p:nvSpPr>
          <p:cNvPr id="537" name="Google Shape;537;p6"/>
          <p:cNvSpPr/>
          <p:nvPr/>
        </p:nvSpPr>
        <p:spPr>
          <a:xfrm>
            <a:off x="6150427" y="3794600"/>
            <a:ext cx="1451700" cy="29100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MVP 508 accessibility	</a:t>
            </a:r>
            <a:endParaRPr sz="65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cxnSp>
        <p:nvCxnSpPr>
          <p:cNvPr id="543" name="Google Shape;543;p14"/>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44" name="Google Shape;544;p14"/>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45" name="Google Shape;545;p1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546" name="Google Shape;546;p14"/>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508 Accessibility Analysis</a:t>
            </a:r>
            <a:endParaRPr sz="2800" b="0" i="0" u="none" strike="noStrike" cap="none">
              <a:solidFill>
                <a:schemeClr val="dk1"/>
              </a:solidFill>
              <a:latin typeface="PT Serif"/>
              <a:ea typeface="PT Serif"/>
              <a:cs typeface="PT Serif"/>
              <a:sym typeface="PT Serif"/>
            </a:endParaRPr>
          </a:p>
        </p:txBody>
      </p:sp>
      <p:sp>
        <p:nvSpPr>
          <p:cNvPr id="547" name="Google Shape;547;p1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548" name="Google Shape;548;p1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49" name="Google Shape;549;p14"/>
          <p:cNvSpPr txBox="1"/>
          <p:nvPr/>
        </p:nvSpPr>
        <p:spPr>
          <a:xfrm>
            <a:off x="420624" y="1773936"/>
            <a:ext cx="5264100" cy="738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Trial run populated IRS 1095-B from widget w/ screen reader</a:t>
            </a:r>
            <a:endParaRPr sz="1200" b="0" i="0" u="none" strike="noStrike" cap="none">
              <a:solidFill>
                <a:srgbClr val="8F8F8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PM to f/u on VA 508 accessibility support ticket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Conduct discovery into alternate forms of IRS 1095-B</a:t>
            </a:r>
            <a:endParaRPr sz="1200" b="0" i="0" u="none" strike="noStrike" cap="none">
              <a:solidFill>
                <a:srgbClr val="8F8F8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8F8F8F"/>
              </a:solidFill>
              <a:latin typeface="Arial"/>
              <a:ea typeface="Arial"/>
              <a:cs typeface="Arial"/>
              <a:sym typeface="Arial"/>
            </a:endParaRPr>
          </a:p>
        </p:txBody>
      </p:sp>
      <p:sp>
        <p:nvSpPr>
          <p:cNvPr id="550" name="Google Shape;550;p14"/>
          <p:cNvSpPr txBox="1"/>
          <p:nvPr/>
        </p:nvSpPr>
        <p:spPr>
          <a:xfrm>
            <a:off x="420624" y="2602392"/>
            <a:ext cx="4813796" cy="3901200"/>
          </a:xfrm>
          <a:prstGeom prst="rect">
            <a:avLst/>
          </a:prstGeom>
          <a:noFill/>
          <a:ln>
            <a:noFill/>
          </a:ln>
        </p:spPr>
        <p:txBody>
          <a:bodyPr spcFirstLastPara="1" wrap="square" lIns="91425" tIns="45700" rIns="91425" bIns="45700" anchor="t" anchorCtr="0">
            <a:normAutofit/>
          </a:bodyPr>
          <a:lstStyle/>
          <a:p>
            <a:pPr marL="101600" marR="0" lvl="0" indent="0" algn="l" rtl="0">
              <a:lnSpc>
                <a:spcPct val="115000"/>
              </a:lnSpc>
              <a:spcBef>
                <a:spcPts val="0"/>
              </a:spcBef>
              <a:spcAft>
                <a:spcPts val="0"/>
              </a:spcAft>
              <a:buClr>
                <a:srgbClr val="000000"/>
              </a:buClr>
              <a:buSzPts val="1400"/>
              <a:buFont typeface="Arial"/>
              <a:buNone/>
            </a:pPr>
            <a:r>
              <a:rPr lang="en-US" sz="1400" b="1" i="0" u="none" strike="noStrike" cap="none">
                <a:solidFill>
                  <a:srgbClr val="303A46"/>
                </a:solidFill>
                <a:latin typeface="PT Serif"/>
                <a:ea typeface="PT Serif"/>
                <a:cs typeface="PT Serif"/>
                <a:sym typeface="PT Serif"/>
              </a:rPr>
              <a:t>Team reviewed populated 1095-B document with screen reader technology</a:t>
            </a:r>
            <a:r>
              <a:rPr lang="en-US" sz="1400" b="0" i="0" u="none" strike="noStrike" cap="none">
                <a:solidFill>
                  <a:srgbClr val="303A46"/>
                </a:solidFill>
                <a:latin typeface="PT Serif"/>
                <a:ea typeface="PT Serif"/>
                <a:cs typeface="PT Serif"/>
                <a:sym typeface="PT Serif"/>
              </a:rPr>
              <a:t>:</a:t>
            </a:r>
            <a:r>
              <a:rPr lang="en-US" sz="1400" b="0" i="0" u="none" strike="noStrike" cap="none">
                <a:solidFill>
                  <a:schemeClr val="dk1"/>
                </a:solidFill>
                <a:latin typeface="PT Serif"/>
                <a:ea typeface="PT Serif"/>
                <a:cs typeface="PT Serif"/>
                <a:sym typeface="PT Serif"/>
              </a:rPr>
              <a:t>​</a:t>
            </a:r>
            <a:endParaRPr/>
          </a:p>
          <a:p>
            <a:pPr marL="387350" marR="0" lvl="0" indent="-285750" algn="l" rtl="0">
              <a:lnSpc>
                <a:spcPct val="115000"/>
              </a:lnSpc>
              <a:spcBef>
                <a:spcPts val="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Blank PDF from IRS - Passed</a:t>
            </a:r>
            <a:r>
              <a:rPr lang="en-US" sz="1400" b="0" i="0" u="none" strike="noStrike" cap="none">
                <a:solidFill>
                  <a:schemeClr val="dk1"/>
                </a:solidFill>
                <a:latin typeface="PT Serif"/>
                <a:ea typeface="PT Serif"/>
                <a:cs typeface="PT Serif"/>
                <a:sym typeface="PT Serif"/>
              </a:rPr>
              <a:t>​</a:t>
            </a:r>
            <a:endParaRPr/>
          </a:p>
          <a:p>
            <a:pPr marL="387350" marR="0" lvl="0" indent="-285750" algn="l" rtl="0">
              <a:lnSpc>
                <a:spcPct val="115000"/>
              </a:lnSpc>
              <a:spcBef>
                <a:spcPts val="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Flat data - Failed</a:t>
            </a:r>
            <a:r>
              <a:rPr lang="en-US" sz="1400" b="0" i="0" u="none" strike="noStrike" cap="none">
                <a:solidFill>
                  <a:schemeClr val="dk1"/>
                </a:solidFill>
                <a:latin typeface="PT Serif"/>
                <a:ea typeface="PT Serif"/>
                <a:cs typeface="PT Serif"/>
                <a:sym typeface="PT Serif"/>
              </a:rPr>
              <a:t>​</a:t>
            </a:r>
            <a:endParaRPr/>
          </a:p>
          <a:p>
            <a:pPr marL="387350" marR="0" lvl="0" indent="-285750" algn="l" rtl="0">
              <a:lnSpc>
                <a:spcPct val="115000"/>
              </a:lnSpc>
              <a:spcBef>
                <a:spcPts val="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Non-flatten data - Failed</a:t>
            </a:r>
            <a:r>
              <a:rPr lang="en-US" sz="1400" b="0" i="0" u="none" strike="noStrike" cap="none">
                <a:solidFill>
                  <a:schemeClr val="dk1"/>
                </a:solidFill>
                <a:latin typeface="PT Serif"/>
                <a:ea typeface="PT Serif"/>
                <a:cs typeface="PT Serif"/>
                <a:sym typeface="PT Serif"/>
              </a:rPr>
              <a:t>​</a:t>
            </a:r>
            <a:endParaRPr/>
          </a:p>
          <a:p>
            <a:pPr marL="387350" marR="0" lvl="0" indent="-285750" algn="l" rtl="0">
              <a:lnSpc>
                <a:spcPct val="115000"/>
              </a:lnSpc>
              <a:spcBef>
                <a:spcPts val="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Form without privacy data - TBD</a:t>
            </a:r>
            <a:r>
              <a:rPr lang="en-US" sz="1400" b="0" i="0" u="none" strike="noStrike" cap="none">
                <a:solidFill>
                  <a:schemeClr val="dk1"/>
                </a:solidFill>
                <a:latin typeface="PT Serif"/>
                <a:ea typeface="PT Serif"/>
                <a:cs typeface="PT Serif"/>
                <a:sym typeface="PT Serif"/>
              </a:rPr>
              <a:t>​</a:t>
            </a:r>
            <a:endParaRPr sz="1400" b="0" i="0" u="none" strike="noStrike" cap="none">
              <a:solidFill>
                <a:schemeClr val="dk1"/>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a:t>
            </a:r>
            <a:endParaRPr sz="1400" b="0" i="0" u="none" strike="noStrike" cap="none">
              <a:solidFill>
                <a:schemeClr val="dk1"/>
              </a:solidFill>
              <a:latin typeface="PT Serif"/>
              <a:ea typeface="PT Serif"/>
              <a:cs typeface="PT Serif"/>
              <a:sym typeface="PT Serif"/>
            </a:endParaRPr>
          </a:p>
          <a:p>
            <a:pPr marL="101600" marR="0" lvl="0" indent="0" algn="l" rtl="0">
              <a:lnSpc>
                <a:spcPct val="115000"/>
              </a:lnSpc>
              <a:spcBef>
                <a:spcPts val="0"/>
              </a:spcBef>
              <a:spcAft>
                <a:spcPts val="0"/>
              </a:spcAft>
              <a:buClr>
                <a:srgbClr val="000000"/>
              </a:buClr>
              <a:buSzPts val="1400"/>
              <a:buFont typeface="Arial"/>
              <a:buNone/>
            </a:pPr>
            <a:r>
              <a:rPr lang="en-US" sz="1400" b="1" i="0" u="none" strike="noStrike" cap="none">
                <a:solidFill>
                  <a:srgbClr val="303A46"/>
                </a:solidFill>
                <a:latin typeface="PT Serif"/>
                <a:ea typeface="PT Serif"/>
                <a:cs typeface="PT Serif"/>
                <a:sym typeface="PT Serif"/>
              </a:rPr>
              <a:t>Options to investigate:</a:t>
            </a:r>
            <a:r>
              <a:rPr lang="en-US" sz="1400" b="1" i="0" u="none" strike="noStrike" cap="none">
                <a:solidFill>
                  <a:schemeClr val="dk1"/>
                </a:solidFill>
                <a:latin typeface="PT Serif"/>
                <a:ea typeface="PT Serif"/>
                <a:cs typeface="PT Serif"/>
                <a:sym typeface="PT Serif"/>
              </a:rPr>
              <a:t>​</a:t>
            </a:r>
            <a:endParaRPr/>
          </a:p>
          <a:p>
            <a:pPr marL="387350" marR="0" lvl="0" indent="-285750" algn="l" rtl="0">
              <a:lnSpc>
                <a:spcPct val="115000"/>
              </a:lnSpc>
              <a:spcBef>
                <a:spcPts val="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Use text version of 1095-B (discussion on next page)</a:t>
            </a:r>
            <a:r>
              <a:rPr lang="en-US" sz="1400" b="0" i="0" u="none" strike="noStrike" cap="none">
                <a:solidFill>
                  <a:schemeClr val="dk1"/>
                </a:solidFill>
                <a:latin typeface="PT Serif"/>
                <a:ea typeface="PT Serif"/>
                <a:cs typeface="PT Serif"/>
                <a:sym typeface="PT Serif"/>
              </a:rPr>
              <a:t>​</a:t>
            </a:r>
            <a:endParaRPr/>
          </a:p>
          <a:p>
            <a:pPr marL="387350" marR="0" lvl="0" indent="-285750" algn="l" rtl="0">
              <a:lnSpc>
                <a:spcPct val="115000"/>
              </a:lnSpc>
              <a:spcBef>
                <a:spcPts val="0"/>
              </a:spcBef>
              <a:spcAft>
                <a:spcPts val="0"/>
              </a:spcAft>
              <a:buClr>
                <a:schemeClr val="accent2"/>
              </a:buClr>
              <a:buSzPts val="700"/>
              <a:buFont typeface="Noto Sans Symbols"/>
              <a:buChar char="▪"/>
            </a:pPr>
            <a:r>
              <a:rPr lang="en-US" sz="1400" b="1" i="0" u="none" strike="noStrike" cap="none">
                <a:solidFill>
                  <a:srgbClr val="303A46"/>
                </a:solidFill>
                <a:latin typeface="PT Serif"/>
                <a:ea typeface="PT Serif"/>
                <a:cs typeface="PT Serif"/>
                <a:sym typeface="PT Serif"/>
              </a:rPr>
              <a:t>Offer PDF and text options</a:t>
            </a:r>
            <a:r>
              <a:rPr lang="en-US" sz="1400" b="0" i="0" u="none" strike="noStrike" cap="none">
                <a:solidFill>
                  <a:schemeClr val="dk1"/>
                </a:solidFill>
                <a:latin typeface="PT Serif"/>
                <a:ea typeface="PT Serif"/>
                <a:cs typeface="PT Serif"/>
                <a:sym typeface="PT Serif"/>
              </a:rPr>
              <a:t>​</a:t>
            </a:r>
            <a:endParaRPr/>
          </a:p>
          <a:p>
            <a:pPr marL="387350" marR="0" lvl="0" indent="-285750" algn="l" rtl="0">
              <a:lnSpc>
                <a:spcPct val="115000"/>
              </a:lnSpc>
              <a:spcBef>
                <a:spcPts val="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Have IRS build 1095-B HTML</a:t>
            </a:r>
            <a:r>
              <a:rPr lang="en-US" sz="1400" b="0" i="0" u="none" strike="noStrike" cap="none">
                <a:solidFill>
                  <a:schemeClr val="dk1"/>
                </a:solidFill>
                <a:latin typeface="PT Serif"/>
                <a:ea typeface="PT Serif"/>
                <a:cs typeface="PT Serif"/>
                <a:sym typeface="PT Serif"/>
              </a:rPr>
              <a:t>​</a:t>
            </a:r>
            <a:endParaRPr/>
          </a:p>
          <a:p>
            <a:pPr marL="387350" marR="0" lvl="0" indent="-285750" algn="l" rtl="0">
              <a:lnSpc>
                <a:spcPct val="115000"/>
              </a:lnSpc>
              <a:spcBef>
                <a:spcPts val="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Fix privacy data, if issue, and continue with 1095-B as built</a:t>
            </a:r>
            <a:endParaRPr sz="1400" b="0" i="0" u="none" strike="noStrike" cap="none">
              <a:solidFill>
                <a:srgbClr val="303A46"/>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2"/>
              </a:solidFill>
              <a:latin typeface="PT Serif"/>
              <a:ea typeface="PT Serif"/>
              <a:cs typeface="PT Serif"/>
              <a:sym typeface="PT Serif"/>
            </a:endParaRPr>
          </a:p>
          <a:p>
            <a:pPr marL="431800" marR="0" lvl="0" indent="-244475" algn="l" rtl="0">
              <a:lnSpc>
                <a:spcPct val="115000"/>
              </a:lnSpc>
              <a:spcBef>
                <a:spcPts val="1000"/>
              </a:spcBef>
              <a:spcAft>
                <a:spcPts val="0"/>
              </a:spcAft>
              <a:buClr>
                <a:schemeClr val="accent2"/>
              </a:buClr>
              <a:buSzPts val="650"/>
              <a:buFont typeface="Noto Sans Symbols"/>
              <a:buNone/>
            </a:pPr>
            <a:endParaRPr sz="1400" b="0" i="0" u="none" strike="noStrike" cap="none">
              <a:solidFill>
                <a:schemeClr val="dk2"/>
              </a:solidFill>
              <a:latin typeface="PT Serif"/>
              <a:ea typeface="PT Serif"/>
              <a:cs typeface="PT Serif"/>
              <a:sym typeface="PT Serif"/>
            </a:endParaRPr>
          </a:p>
        </p:txBody>
      </p:sp>
      <p:sp>
        <p:nvSpPr>
          <p:cNvPr id="551" name="Google Shape;551;p1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
        <p:nvSpPr>
          <p:cNvPr id="552" name="Google Shape;552;p14"/>
          <p:cNvSpPr txBox="1"/>
          <p:nvPr/>
        </p:nvSpPr>
        <p:spPr>
          <a:xfrm>
            <a:off x="8436010" y="6131691"/>
            <a:ext cx="3444900" cy="2616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100" b="0" i="0" u="sng" strike="noStrike" cap="none">
                <a:solidFill>
                  <a:srgbClr val="0071C0"/>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1095-B Text version</a:t>
            </a:r>
            <a:endParaRPr sz="1400" b="0" i="0" u="none" strike="noStrike" cap="none">
              <a:solidFill>
                <a:srgbClr val="000000"/>
              </a:solidFill>
              <a:latin typeface="Source Sans Pro"/>
              <a:ea typeface="Source Sans Pro"/>
              <a:cs typeface="Source Sans Pro"/>
              <a:sym typeface="Source Sans Pro"/>
            </a:endParaRPr>
          </a:p>
        </p:txBody>
      </p:sp>
      <p:pic>
        <p:nvPicPr>
          <p:cNvPr id="553" name="Google Shape;553;p14"/>
          <p:cNvPicPr preferRelativeResize="0"/>
          <p:nvPr/>
        </p:nvPicPr>
        <p:blipFill rotWithShape="1">
          <a:blip r:embed="rId7">
            <a:alphaModFix/>
          </a:blip>
          <a:srcRect/>
          <a:stretch/>
        </p:blipFill>
        <p:spPr>
          <a:xfrm>
            <a:off x="6957581" y="439066"/>
            <a:ext cx="4570218" cy="5636560"/>
          </a:xfrm>
          <a:prstGeom prst="rect">
            <a:avLst/>
          </a:prstGeom>
          <a:noFill/>
          <a:ln>
            <a:noFill/>
          </a:ln>
        </p:spPr>
      </p:pic>
      <p:sp>
        <p:nvSpPr>
          <p:cNvPr id="554" name="Google Shape;554;p14"/>
          <p:cNvSpPr/>
          <p:nvPr/>
        </p:nvSpPr>
        <p:spPr>
          <a:xfrm>
            <a:off x="468450" y="4848899"/>
            <a:ext cx="255000" cy="263100"/>
          </a:xfrm>
          <a:prstGeom prst="star5">
            <a:avLst>
              <a:gd name="adj" fmla="val 19098"/>
              <a:gd name="hf" fmla="val 105146"/>
              <a:gd name="vf" fmla="val 11055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cxnSp>
        <p:nvCxnSpPr>
          <p:cNvPr id="560" name="Google Shape;560;g139f1c35d25_8_10"/>
          <p:cNvCxnSpPr/>
          <p:nvPr/>
        </p:nvCxnSpPr>
        <p:spPr>
          <a:xfrm rot="10800000">
            <a:off x="8694795" y="225510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561" name="Google Shape;561;g139f1c35d25_8_10"/>
          <p:cNvCxnSpPr/>
          <p:nvPr/>
        </p:nvCxnSpPr>
        <p:spPr>
          <a:xfrm rot="10800000">
            <a:off x="2704628" y="2255100"/>
            <a:ext cx="0" cy="335700"/>
          </a:xfrm>
          <a:prstGeom prst="straightConnector1">
            <a:avLst/>
          </a:prstGeom>
          <a:noFill/>
          <a:ln w="9525" cap="flat" cmpd="sng">
            <a:solidFill>
              <a:schemeClr val="lt1"/>
            </a:solidFill>
            <a:prstDash val="solid"/>
            <a:miter lim="800000"/>
            <a:headEnd type="none" w="sm" len="sm"/>
            <a:tailEnd type="none" w="sm" len="sm"/>
          </a:ln>
        </p:spPr>
      </p:cxnSp>
      <p:sp>
        <p:nvSpPr>
          <p:cNvPr id="562" name="Google Shape;562;g139f1c35d25_8_10"/>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63" name="Google Shape;563;g139f1c35d25_8_10"/>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Solutions for MVP 508 accessibility</a:t>
            </a:r>
            <a:endParaRPr sz="2800" b="0" i="0" u="none" strike="noStrike" cap="none">
              <a:solidFill>
                <a:schemeClr val="dk1"/>
              </a:solidFill>
              <a:latin typeface="PT Serif"/>
              <a:ea typeface="PT Serif"/>
              <a:cs typeface="PT Serif"/>
              <a:sym typeface="PT Serif"/>
            </a:endParaRPr>
          </a:p>
        </p:txBody>
      </p:sp>
      <p:sp>
        <p:nvSpPr>
          <p:cNvPr id="564" name="Google Shape;564;g139f1c35d25_8_10"/>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565" name="Google Shape;565;g139f1c35d25_8_10"/>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66" name="Google Shape;566;g139f1c35d25_8_10"/>
          <p:cNvSpPr txBox="1"/>
          <p:nvPr/>
        </p:nvSpPr>
        <p:spPr>
          <a:xfrm>
            <a:off x="420624" y="1773936"/>
            <a:ext cx="4249800"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Create mock-ups of potential 508 solutions using various combinations of text / PDF for review w/ VA-PO</a:t>
            </a:r>
            <a:endParaRPr sz="1200" b="0" i="0" u="none" strike="noStrike" cap="none">
              <a:solidFill>
                <a:srgbClr val="8F8F8F"/>
              </a:solidFill>
              <a:latin typeface="Arial"/>
              <a:ea typeface="Arial"/>
              <a:cs typeface="Arial"/>
              <a:sym typeface="Arial"/>
            </a:endParaRPr>
          </a:p>
        </p:txBody>
      </p:sp>
      <p:sp>
        <p:nvSpPr>
          <p:cNvPr id="567" name="Google Shape;567;g139f1c35d25_8_10"/>
          <p:cNvSpPr txBox="1"/>
          <p:nvPr/>
        </p:nvSpPr>
        <p:spPr>
          <a:xfrm>
            <a:off x="419100" y="2606040"/>
            <a:ext cx="4249800" cy="3571171"/>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1000"/>
              </a:spcBef>
              <a:spcAft>
                <a:spcPts val="0"/>
              </a:spcAft>
              <a:buClr>
                <a:schemeClr val="accent2"/>
              </a:buClr>
              <a:buSzPts val="865"/>
              <a:buFont typeface="Noto Sans Symbols"/>
              <a:buNone/>
            </a:pPr>
            <a:r>
              <a:rPr lang="en-US" sz="1400" b="1" i="0" u="none" strike="noStrike" cap="none">
                <a:solidFill>
                  <a:schemeClr val="dk2"/>
                </a:solidFill>
                <a:latin typeface="PT Serif"/>
                <a:ea typeface="PT Serif"/>
                <a:cs typeface="PT Serif"/>
                <a:sym typeface="PT Serif"/>
              </a:rPr>
              <a:t>Options to solve for PDF inaccessibility: </a:t>
            </a:r>
            <a:endParaRPr sz="1400" b="0" i="0" u="none" strike="noStrike" cap="none">
              <a:solidFill>
                <a:schemeClr val="dk2"/>
              </a:solidFill>
              <a:latin typeface="PT Serif"/>
              <a:ea typeface="PT Serif"/>
              <a:cs typeface="PT Serif"/>
              <a:sym typeface="PT Serif"/>
            </a:endParaRPr>
          </a:p>
          <a:p>
            <a:pPr marL="10160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highlight>
                  <a:srgbClr val="EDEBE9"/>
                </a:highlight>
                <a:latin typeface="PT Serif"/>
                <a:ea typeface="PT Serif"/>
                <a:cs typeface="PT Serif"/>
                <a:sym typeface="PT Serif"/>
              </a:rPr>
              <a:t>​</a:t>
            </a:r>
            <a:endParaRPr sz="1400" b="0" i="0" u="none" strike="noStrike" cap="none">
              <a:solidFill>
                <a:schemeClr val="dk1"/>
              </a:solidFill>
              <a:highlight>
                <a:srgbClr val="EDEBE9"/>
              </a:highlight>
              <a:latin typeface="PT Serif"/>
              <a:ea typeface="PT Serif"/>
              <a:cs typeface="PT Serif"/>
              <a:sym typeface="PT Serif"/>
            </a:endParaRPr>
          </a:p>
          <a:p>
            <a:pPr marL="595146" marR="0" lvl="0" indent="-457200" algn="l" rtl="0">
              <a:lnSpc>
                <a:spcPct val="115000"/>
              </a:lnSpc>
              <a:spcBef>
                <a:spcPts val="0"/>
              </a:spcBef>
              <a:spcAft>
                <a:spcPts val="0"/>
              </a:spcAft>
              <a:buClr>
                <a:srgbClr val="000000"/>
              </a:buClr>
              <a:buSzPts val="1400"/>
              <a:buFont typeface="Arial"/>
              <a:buAutoNum type="arabicPeriod"/>
            </a:pPr>
            <a:r>
              <a:rPr lang="en-US" sz="1400" b="0" i="0" u="none" strike="noStrike" cap="none">
                <a:solidFill>
                  <a:srgbClr val="303A46"/>
                </a:solidFill>
                <a:latin typeface="PT Serif"/>
                <a:ea typeface="PT Serif"/>
                <a:cs typeface="PT Serif"/>
                <a:sym typeface="PT Serif"/>
              </a:rPr>
              <a:t>Change output of widget to text version only and amend content to express that output of current widget would be text version of 1095-B </a:t>
            </a:r>
            <a:r>
              <a:rPr lang="en-US" sz="1400" b="0" i="0" u="none" strike="noStrike" cap="none">
                <a:solidFill>
                  <a:schemeClr val="dk1"/>
                </a:solidFill>
                <a:latin typeface="PT Serif"/>
                <a:ea typeface="PT Serif"/>
                <a:cs typeface="PT Serif"/>
                <a:sym typeface="PT Serif"/>
              </a:rPr>
              <a:t>​</a:t>
            </a:r>
            <a:endParaRPr sz="1400" b="0" i="0" u="none" strike="noStrike" cap="none">
              <a:solidFill>
                <a:srgbClr val="303A46"/>
              </a:solidFill>
              <a:latin typeface="PT Serif"/>
              <a:ea typeface="PT Serif"/>
              <a:cs typeface="PT Serif"/>
              <a:sym typeface="PT Serif"/>
            </a:endParaRPr>
          </a:p>
          <a:p>
            <a:pPr marL="914400" marR="0" lvl="0" indent="-368300" algn="l" rtl="0">
              <a:lnSpc>
                <a:spcPct val="115000"/>
              </a:lnSpc>
              <a:spcBef>
                <a:spcPts val="0"/>
              </a:spcBef>
              <a:spcAft>
                <a:spcPts val="0"/>
              </a:spcAft>
              <a:buClr>
                <a:srgbClr val="000000"/>
              </a:buClr>
              <a:buSzPts val="1400"/>
              <a:buFont typeface="Arial"/>
              <a:buNone/>
            </a:pPr>
            <a:endParaRPr sz="1400" b="0" i="0" u="none" strike="noStrike" cap="none">
              <a:solidFill>
                <a:srgbClr val="303A46"/>
              </a:solidFill>
              <a:latin typeface="PT Serif"/>
              <a:ea typeface="PT Serif"/>
              <a:cs typeface="PT Serif"/>
              <a:sym typeface="PT Serif"/>
            </a:endParaRPr>
          </a:p>
          <a:p>
            <a:pPr marL="588796" marR="0" lvl="0" indent="-457200" algn="l" rtl="0">
              <a:lnSpc>
                <a:spcPct val="115000"/>
              </a:lnSpc>
              <a:spcBef>
                <a:spcPts val="0"/>
              </a:spcBef>
              <a:spcAft>
                <a:spcPts val="0"/>
              </a:spcAft>
              <a:buClr>
                <a:srgbClr val="000000"/>
              </a:buClr>
              <a:buSzPts val="1498"/>
              <a:buFont typeface="Arial"/>
              <a:buAutoNum type="arabicPeriod"/>
            </a:pPr>
            <a:r>
              <a:rPr lang="en-US" sz="1400" b="0" i="0" u="none" strike="noStrike" cap="none">
                <a:solidFill>
                  <a:srgbClr val="303A46"/>
                </a:solidFill>
                <a:latin typeface="PT Serif"/>
                <a:ea typeface="PT Serif"/>
                <a:cs typeface="PT Serif"/>
                <a:sym typeface="PT Serif"/>
              </a:rPr>
              <a:t>Expand current widget with second primary button and content for downloading text version of 1095-B</a:t>
            </a:r>
            <a:r>
              <a:rPr lang="en-US" sz="1400" b="0" i="0" u="none" strike="noStrike" cap="none">
                <a:solidFill>
                  <a:schemeClr val="dk1"/>
                </a:solidFill>
                <a:latin typeface="PT Serif"/>
                <a:ea typeface="PT Serif"/>
                <a:cs typeface="PT Serif"/>
                <a:sym typeface="PT Serif"/>
              </a:rPr>
              <a:t>​</a:t>
            </a:r>
            <a:endParaRPr sz="1400" b="0" i="0" u="none" strike="noStrike" cap="none">
              <a:solidFill>
                <a:schemeClr val="dk1"/>
              </a:solidFill>
              <a:latin typeface="PT Serif"/>
              <a:ea typeface="PT Serif"/>
              <a:cs typeface="PT Serif"/>
              <a:sym typeface="PT Serif"/>
            </a:endParaRPr>
          </a:p>
          <a:p>
            <a:pPr marL="914400" marR="0" lvl="0" indent="-36830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PT Serif"/>
              <a:ea typeface="PT Serif"/>
              <a:cs typeface="PT Serif"/>
              <a:sym typeface="PT Serif"/>
            </a:endParaRPr>
          </a:p>
          <a:p>
            <a:pPr marL="595146" marR="0" lvl="0" indent="-457200" algn="l" rtl="0">
              <a:lnSpc>
                <a:spcPct val="115000"/>
              </a:lnSpc>
              <a:spcBef>
                <a:spcPts val="0"/>
              </a:spcBef>
              <a:spcAft>
                <a:spcPts val="0"/>
              </a:spcAft>
              <a:buClr>
                <a:srgbClr val="000000"/>
              </a:buClr>
              <a:buSzPts val="1400"/>
              <a:buFont typeface="Arial"/>
              <a:buAutoNum type="arabicPeriod"/>
            </a:pPr>
            <a:r>
              <a:rPr lang="en-US" sz="1400" b="0" i="0" u="none" strike="noStrike" cap="none">
                <a:solidFill>
                  <a:srgbClr val="303A46"/>
                </a:solidFill>
                <a:latin typeface="PT Serif"/>
                <a:ea typeface="PT Serif"/>
                <a:cs typeface="PT Serif"/>
                <a:sym typeface="PT Serif"/>
              </a:rPr>
              <a:t>Build a second widget / content for sight deficient to upload text version of 1095-B</a:t>
            </a:r>
            <a:r>
              <a:rPr lang="en-US" sz="1400" b="0" i="0" u="none" strike="noStrike" cap="none">
                <a:solidFill>
                  <a:schemeClr val="dk1"/>
                </a:solidFill>
                <a:latin typeface="PT Serif"/>
                <a:ea typeface="PT Serif"/>
                <a:cs typeface="PT Serif"/>
                <a:sym typeface="PT Serif"/>
              </a:rPr>
              <a:t>​</a:t>
            </a:r>
            <a:endParaRPr sz="1400" b="0" i="0" u="none" strike="noStrike" cap="none">
              <a:solidFill>
                <a:schemeClr val="dk1"/>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22529"/>
              </a:solidFill>
              <a:latin typeface="PT Serif"/>
              <a:ea typeface="PT Serif"/>
              <a:cs typeface="PT Serif"/>
              <a:sym typeface="PT Serif"/>
            </a:endParaRPr>
          </a:p>
          <a:p>
            <a:pPr marL="431800" marR="0" lvl="0" indent="-244475" algn="l" rtl="0">
              <a:lnSpc>
                <a:spcPct val="115000"/>
              </a:lnSpc>
              <a:spcBef>
                <a:spcPts val="500"/>
              </a:spcBef>
              <a:spcAft>
                <a:spcPts val="0"/>
              </a:spcAft>
              <a:buClr>
                <a:schemeClr val="accent2"/>
              </a:buClr>
              <a:buSzPts val="700"/>
              <a:buFont typeface="Noto Sans Symbols"/>
              <a:buNone/>
            </a:pPr>
            <a:endParaRPr sz="1400" b="0" i="0" u="none" strike="noStrike" cap="none">
              <a:solidFill>
                <a:schemeClr val="dk2"/>
              </a:solidFill>
              <a:latin typeface="PT Serif"/>
              <a:ea typeface="PT Serif"/>
              <a:cs typeface="PT Serif"/>
              <a:sym typeface="PT Serif"/>
            </a:endParaRPr>
          </a:p>
        </p:txBody>
      </p:sp>
      <p:sp>
        <p:nvSpPr>
          <p:cNvPr id="568" name="Google Shape;568;g139f1c35d25_8_10"/>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
        <p:nvSpPr>
          <p:cNvPr id="569" name="Google Shape;569;g139f1c35d25_8_10"/>
          <p:cNvSpPr txBox="1"/>
          <p:nvPr/>
        </p:nvSpPr>
        <p:spPr>
          <a:xfrm>
            <a:off x="8436010" y="6131691"/>
            <a:ext cx="34449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rgbClr val="0071C0"/>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1095-B Sketch file</a:t>
            </a:r>
            <a:r>
              <a:rPr lang="en-US" sz="1200" b="0" i="0" u="none" strike="noStrike" cap="none">
                <a:solidFill>
                  <a:srgbClr val="000000"/>
                </a:solidFill>
                <a:latin typeface="Source Sans Pro"/>
                <a:ea typeface="Source Sans Pro"/>
                <a:cs typeface="Source Sans Pro"/>
                <a:sym typeface="Source Sans Pro"/>
              </a:rPr>
              <a:t>​</a:t>
            </a:r>
            <a:endParaRPr sz="1500" b="0" i="0" u="none" strike="noStrike" cap="none">
              <a:solidFill>
                <a:srgbClr val="000000"/>
              </a:solidFill>
              <a:latin typeface="Source Sans Pro"/>
              <a:ea typeface="Source Sans Pro"/>
              <a:cs typeface="Source Sans Pro"/>
              <a:sym typeface="Source Sans Pro"/>
            </a:endParaRPr>
          </a:p>
        </p:txBody>
      </p:sp>
      <p:pic>
        <p:nvPicPr>
          <p:cNvPr id="570" name="Google Shape;570;g139f1c35d25_8_10"/>
          <p:cNvPicPr preferRelativeResize="0"/>
          <p:nvPr/>
        </p:nvPicPr>
        <p:blipFill rotWithShape="1">
          <a:blip r:embed="rId5">
            <a:alphaModFix/>
          </a:blip>
          <a:srcRect/>
          <a:stretch/>
        </p:blipFill>
        <p:spPr>
          <a:xfrm>
            <a:off x="4863388" y="3833700"/>
            <a:ext cx="3365725" cy="2887750"/>
          </a:xfrm>
          <a:prstGeom prst="rect">
            <a:avLst/>
          </a:prstGeom>
          <a:noFill/>
          <a:ln>
            <a:noFill/>
          </a:ln>
          <a:effectLst>
            <a:outerShdw blurRad="57150" dist="19050" dir="5400000" algn="bl" rotWithShape="0">
              <a:srgbClr val="000000">
                <a:alpha val="49803"/>
              </a:srgbClr>
            </a:outerShdw>
          </a:effectLst>
        </p:spPr>
      </p:pic>
      <p:pic>
        <p:nvPicPr>
          <p:cNvPr id="571" name="Google Shape;571;g139f1c35d25_8_10"/>
          <p:cNvPicPr preferRelativeResize="0"/>
          <p:nvPr/>
        </p:nvPicPr>
        <p:blipFill rotWithShape="1">
          <a:blip r:embed="rId6">
            <a:alphaModFix/>
          </a:blip>
          <a:srcRect/>
          <a:stretch/>
        </p:blipFill>
        <p:spPr>
          <a:xfrm>
            <a:off x="8521863" y="2255088"/>
            <a:ext cx="3273165" cy="3088624"/>
          </a:xfrm>
          <a:prstGeom prst="rect">
            <a:avLst/>
          </a:prstGeom>
          <a:noFill/>
          <a:ln>
            <a:noFill/>
          </a:ln>
          <a:effectLst>
            <a:outerShdw blurRad="57150" dist="19050" dir="5400000" algn="bl" rotWithShape="0">
              <a:srgbClr val="000000">
                <a:alpha val="49803"/>
              </a:srgbClr>
            </a:outerShdw>
          </a:effectLst>
        </p:spPr>
      </p:pic>
      <p:pic>
        <p:nvPicPr>
          <p:cNvPr id="572" name="Google Shape;572;g139f1c35d25_8_10"/>
          <p:cNvPicPr preferRelativeResize="0"/>
          <p:nvPr/>
        </p:nvPicPr>
        <p:blipFill rotWithShape="1">
          <a:blip r:embed="rId7">
            <a:alphaModFix/>
          </a:blip>
          <a:srcRect/>
          <a:stretch/>
        </p:blipFill>
        <p:spPr>
          <a:xfrm>
            <a:off x="4856065" y="1241788"/>
            <a:ext cx="3380384" cy="2362315"/>
          </a:xfrm>
          <a:prstGeom prst="rect">
            <a:avLst/>
          </a:prstGeom>
          <a:noFill/>
          <a:ln>
            <a:noFill/>
          </a:ln>
          <a:effectLst>
            <a:outerShdw blurRad="57150" dist="19050" dir="5400000" algn="bl" rotWithShape="0">
              <a:srgbClr val="000000">
                <a:alpha val="49803"/>
              </a:srgbClr>
            </a:outerShdw>
          </a:effectLst>
        </p:spPr>
      </p:pic>
      <p:sp>
        <p:nvSpPr>
          <p:cNvPr id="573" name="Google Shape;573;g139f1c35d25_8_10"/>
          <p:cNvSpPr/>
          <p:nvPr/>
        </p:nvSpPr>
        <p:spPr>
          <a:xfrm>
            <a:off x="8116056" y="1132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1</a:t>
            </a:r>
            <a:endParaRPr sz="1400" b="0" i="0" u="none" strike="noStrike" cap="none">
              <a:solidFill>
                <a:srgbClr val="000000"/>
              </a:solidFill>
              <a:latin typeface="Arial"/>
              <a:ea typeface="Arial"/>
              <a:cs typeface="Arial"/>
              <a:sym typeface="Arial"/>
            </a:endParaRPr>
          </a:p>
        </p:txBody>
      </p:sp>
      <p:sp>
        <p:nvSpPr>
          <p:cNvPr id="574" name="Google Shape;574;g139f1c35d25_8_10"/>
          <p:cNvSpPr/>
          <p:nvPr/>
        </p:nvSpPr>
        <p:spPr>
          <a:xfrm>
            <a:off x="8060631" y="3667866"/>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400" b="0" i="0" u="none" strike="noStrike" cap="none">
              <a:solidFill>
                <a:srgbClr val="000000"/>
              </a:solidFill>
              <a:latin typeface="Arial"/>
              <a:ea typeface="Arial"/>
              <a:cs typeface="Arial"/>
              <a:sym typeface="Arial"/>
            </a:endParaRPr>
          </a:p>
        </p:txBody>
      </p:sp>
      <p:sp>
        <p:nvSpPr>
          <p:cNvPr id="575" name="Google Shape;575;g139f1c35d25_8_10"/>
          <p:cNvSpPr/>
          <p:nvPr/>
        </p:nvSpPr>
        <p:spPr>
          <a:xfrm>
            <a:off x="11645406" y="2097628"/>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0"/>
                                        </p:tgtEl>
                                        <p:attrNameLst>
                                          <p:attrName>style.visibility</p:attrName>
                                        </p:attrNameLst>
                                      </p:cBhvr>
                                      <p:to>
                                        <p:strVal val="visible"/>
                                      </p:to>
                                    </p:set>
                                    <p:animEffect transition="in" filter="fade">
                                      <p:cBhvr>
                                        <p:cTn id="7" dur="1000"/>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cxnSp>
        <p:nvCxnSpPr>
          <p:cNvPr id="581" name="Google Shape;581;p23"/>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82" name="Google Shape;582;p23"/>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83" name="Google Shape;583;p2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584" name="Google Shape;584;p23"/>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Opt-In Design Element</a:t>
            </a:r>
            <a:endParaRPr sz="2800" b="0" i="0" u="none" strike="noStrike" cap="none">
              <a:solidFill>
                <a:schemeClr val="dk1"/>
              </a:solidFill>
              <a:latin typeface="PT Serif"/>
              <a:ea typeface="PT Serif"/>
              <a:cs typeface="PT Serif"/>
              <a:sym typeface="PT Serif"/>
            </a:endParaRPr>
          </a:p>
        </p:txBody>
      </p:sp>
      <p:sp>
        <p:nvSpPr>
          <p:cNvPr id="585" name="Google Shape;585;p23"/>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586" name="Google Shape;586;p23"/>
          <p:cNvSpPr txBox="1"/>
          <p:nvPr/>
        </p:nvSpPr>
        <p:spPr>
          <a:xfrm>
            <a:off x="8436010" y="613169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3"/>
              </a:rPr>
              <a:t>View in Sketch</a:t>
            </a:r>
            <a:endParaRPr sz="1200" b="0" i="0" u="none" strike="noStrike" cap="none">
              <a:solidFill>
                <a:srgbClr val="000000"/>
              </a:solidFill>
              <a:latin typeface="Source Sans Pro"/>
              <a:ea typeface="Source Sans Pro"/>
              <a:cs typeface="Source Sans Pro"/>
              <a:sym typeface="Source Sans Pro"/>
            </a:endParaRPr>
          </a:p>
        </p:txBody>
      </p:sp>
      <p:sp>
        <p:nvSpPr>
          <p:cNvPr id="587" name="Google Shape;587;p23"/>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88" name="Google Shape;588;p2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
        <p:nvSpPr>
          <p:cNvPr id="589" name="Google Shape;589;p23"/>
          <p:cNvSpPr txBox="1"/>
          <p:nvPr/>
        </p:nvSpPr>
        <p:spPr>
          <a:xfrm>
            <a:off x="420623" y="3345360"/>
            <a:ext cx="4601319"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115000"/>
              </a:lnSpc>
              <a:spcBef>
                <a:spcPts val="1000"/>
              </a:spcBef>
              <a:spcAft>
                <a:spcPts val="0"/>
              </a:spcAft>
              <a:buClr>
                <a:srgbClr val="000000"/>
              </a:buClr>
              <a:buSzPts val="1400"/>
              <a:buFont typeface="Arial"/>
              <a:buNone/>
            </a:pPr>
            <a:r>
              <a:rPr lang="en-US" sz="1400" b="0" i="0" u="none" strike="noStrike" cap="none">
                <a:solidFill>
                  <a:schemeClr val="dk2"/>
                </a:solidFill>
                <a:latin typeface="PT Serif"/>
                <a:ea typeface="PT Serif"/>
                <a:cs typeface="PT Serif"/>
                <a:sym typeface="PT Serif"/>
              </a:rPr>
              <a:t>Design Update</a:t>
            </a:r>
            <a:endParaRPr sz="1400" b="0" i="0" u="none" strike="noStrike" cap="none">
              <a:solidFill>
                <a:srgbClr val="000000"/>
              </a:solidFill>
              <a:latin typeface="PT Serif"/>
              <a:ea typeface="PT Serif"/>
              <a:cs typeface="PT Serif"/>
              <a:sym typeface="PT Serif"/>
            </a:endParaRPr>
          </a:p>
          <a:p>
            <a:pPr marL="438150" marR="0" lvl="0" indent="-285750" algn="l" rtl="0">
              <a:lnSpc>
                <a:spcPct val="115000"/>
              </a:lnSpc>
              <a:spcBef>
                <a:spcPts val="0"/>
              </a:spcBef>
              <a:spcAft>
                <a:spcPts val="0"/>
              </a:spcAft>
              <a:buClr>
                <a:schemeClr val="accent2"/>
              </a:buClr>
              <a:buSzPts val="700"/>
              <a:buFont typeface="Noto Sans Symbols"/>
              <a:buChar char="▪"/>
            </a:pPr>
            <a:r>
              <a:rPr lang="en-US" sz="1400" b="0" i="0" u="none" strike="noStrike" cap="none">
                <a:solidFill>
                  <a:srgbClr val="222529"/>
                </a:solidFill>
                <a:latin typeface="PT Serif"/>
                <a:ea typeface="PT Serif"/>
                <a:cs typeface="PT Serif"/>
                <a:sym typeface="PT Serif"/>
              </a:rPr>
              <a:t>Some minor edits to copy have been made</a:t>
            </a:r>
            <a:endParaRPr sz="1400" b="0" i="0" u="none" strike="noStrike" cap="none">
              <a:solidFill>
                <a:srgbClr val="222529"/>
              </a:solidFill>
              <a:latin typeface="PT Serif"/>
              <a:ea typeface="PT Serif"/>
              <a:cs typeface="PT Serif"/>
              <a:sym typeface="PT Serif"/>
            </a:endParaRPr>
          </a:p>
          <a:p>
            <a:pPr marL="438150" marR="0" lvl="0" indent="-285750" algn="l" rtl="0">
              <a:lnSpc>
                <a:spcPct val="115000"/>
              </a:lnSpc>
              <a:spcBef>
                <a:spcPts val="1000"/>
              </a:spcBef>
              <a:spcAft>
                <a:spcPts val="0"/>
              </a:spcAft>
              <a:buClr>
                <a:schemeClr val="accent2"/>
              </a:buClr>
              <a:buSzPts val="700"/>
              <a:buFont typeface="Noto Sans Symbols"/>
              <a:buChar char="▪"/>
            </a:pPr>
            <a:r>
              <a:rPr lang="en-US" sz="1400" b="0" i="0" u="none" strike="noStrike" cap="none">
                <a:solidFill>
                  <a:srgbClr val="222529"/>
                </a:solidFill>
                <a:latin typeface="PT Serif"/>
                <a:ea typeface="PT Serif"/>
                <a:cs typeface="PT Serif"/>
                <a:sym typeface="PT Serif"/>
              </a:rPr>
              <a:t>“Information Alert Box” component deemed the appropriate component for use in this case.</a:t>
            </a:r>
            <a:endParaRPr sz="1400" b="0" i="0" u="none" strike="noStrike" cap="none">
              <a:solidFill>
                <a:srgbClr val="222529"/>
              </a:solidFill>
              <a:latin typeface="PT Serif"/>
              <a:ea typeface="PT Serif"/>
              <a:cs typeface="PT Serif"/>
              <a:sym typeface="PT Serif"/>
            </a:endParaRPr>
          </a:p>
          <a:p>
            <a:pPr marL="438150" marR="0" lvl="0" indent="-285750" algn="l" rtl="0">
              <a:lnSpc>
                <a:spcPct val="115000"/>
              </a:lnSpc>
              <a:spcBef>
                <a:spcPts val="1000"/>
              </a:spcBef>
              <a:spcAft>
                <a:spcPts val="0"/>
              </a:spcAft>
              <a:buClr>
                <a:schemeClr val="accent2"/>
              </a:buClr>
              <a:buSzPts val="700"/>
              <a:buFont typeface="Noto Sans Symbols"/>
              <a:buChar char="▪"/>
            </a:pPr>
            <a:r>
              <a:rPr lang="en-US" sz="1400" b="0" i="0" u="none" strike="noStrike" cap="none">
                <a:solidFill>
                  <a:srgbClr val="222529"/>
                </a:solidFill>
                <a:latin typeface="PT Serif"/>
                <a:ea typeface="PT Serif"/>
                <a:cs typeface="PT Serif"/>
                <a:sym typeface="PT Serif"/>
              </a:rPr>
              <a:t>“Go Paperless….” copy determined to be effective and appropriate language.</a:t>
            </a:r>
            <a:endParaRPr sz="1400" b="0" i="0" u="none" strike="noStrike" cap="none">
              <a:solidFill>
                <a:srgbClr val="222529"/>
              </a:solidFill>
              <a:latin typeface="PT Serif"/>
              <a:ea typeface="PT Serif"/>
              <a:cs typeface="PT Serif"/>
              <a:sym typeface="PT Serif"/>
            </a:endParaRPr>
          </a:p>
          <a:p>
            <a:pPr marL="438150" marR="0" lvl="0" indent="-285750" algn="l" rtl="0">
              <a:lnSpc>
                <a:spcPct val="115000"/>
              </a:lnSpc>
              <a:spcBef>
                <a:spcPts val="1000"/>
              </a:spcBef>
              <a:spcAft>
                <a:spcPts val="1000"/>
              </a:spcAft>
              <a:buClr>
                <a:schemeClr val="accent2"/>
              </a:buClr>
              <a:buSzPts val="700"/>
              <a:buFont typeface="Noto Sans Symbols"/>
              <a:buChar char="▪"/>
            </a:pPr>
            <a:r>
              <a:rPr lang="en-US" sz="1400" b="0" i="0" u="none" strike="noStrike" cap="none">
                <a:solidFill>
                  <a:srgbClr val="222529"/>
                </a:solidFill>
                <a:latin typeface="PT Serif"/>
                <a:ea typeface="PT Serif"/>
                <a:cs typeface="PT Serif"/>
                <a:sym typeface="PT Serif"/>
              </a:rPr>
              <a:t>Placed  immediately below document download element to reinforce association with that action </a:t>
            </a:r>
            <a:endParaRPr sz="1400" b="0" i="0" u="none" strike="noStrike" cap="none">
              <a:solidFill>
                <a:srgbClr val="222529"/>
              </a:solidFill>
              <a:latin typeface="PT Serif"/>
              <a:ea typeface="PT Serif"/>
              <a:cs typeface="PT Serif"/>
              <a:sym typeface="PT Serif"/>
            </a:endParaRPr>
          </a:p>
        </p:txBody>
      </p:sp>
      <p:pic>
        <p:nvPicPr>
          <p:cNvPr id="590" name="Google Shape;590;p23"/>
          <p:cNvPicPr preferRelativeResize="0"/>
          <p:nvPr/>
        </p:nvPicPr>
        <p:blipFill rotWithShape="1">
          <a:blip r:embed="rId4">
            <a:alphaModFix/>
          </a:blip>
          <a:srcRect/>
          <a:stretch/>
        </p:blipFill>
        <p:spPr>
          <a:xfrm>
            <a:off x="6023237" y="424338"/>
            <a:ext cx="5857776" cy="5608865"/>
          </a:xfrm>
          <a:prstGeom prst="rect">
            <a:avLst/>
          </a:prstGeom>
          <a:noFill/>
          <a:ln w="9525" cap="flat" cmpd="sng">
            <a:solidFill>
              <a:srgbClr val="7F7F7F"/>
            </a:solidFill>
            <a:prstDash val="solid"/>
            <a:round/>
            <a:headEnd type="none" w="sm" len="sm"/>
            <a:tailEnd type="none" w="sm" len="sm"/>
          </a:ln>
        </p:spPr>
      </p:pic>
      <p:sp>
        <p:nvSpPr>
          <p:cNvPr id="591" name="Google Shape;591;p23"/>
          <p:cNvSpPr txBox="1"/>
          <p:nvPr/>
        </p:nvSpPr>
        <p:spPr>
          <a:xfrm>
            <a:off x="419100" y="1773925"/>
            <a:ext cx="5294400" cy="1219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Review new design component - opt-in {1095-b / VA Profile</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6"/>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Iterate on opt-in designs based on feedback</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7"/>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Seek approval of final opt-in design from Business Owner</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8"/>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Iterate on HEC documents to reflect approved otp-in design component</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9"/>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Update call center documents to reflect approved opt-in design</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cxnSp>
        <p:nvCxnSpPr>
          <p:cNvPr id="597" name="Google Shape;597;p26"/>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98" name="Google Shape;598;p26"/>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99" name="Google Shape;599;p2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14</a:t>
            </a:fld>
            <a:endParaRPr sz="1200" b="0" i="0" u="none" strike="noStrike" cap="none">
              <a:solidFill>
                <a:srgbClr val="8A8A8A"/>
              </a:solidFill>
              <a:latin typeface="Source Sans Pro"/>
              <a:ea typeface="Source Sans Pro"/>
              <a:cs typeface="Source Sans Pro"/>
              <a:sym typeface="Source Sans Pro"/>
            </a:endParaRPr>
          </a:p>
        </p:txBody>
      </p:sp>
      <p:sp>
        <p:nvSpPr>
          <p:cNvPr id="600" name="Google Shape;600;p26"/>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Initial Announcement for Enrollment</a:t>
            </a:r>
            <a:endParaRPr sz="2800" b="0" i="0" u="none" strike="noStrike" cap="none">
              <a:solidFill>
                <a:schemeClr val="dk1"/>
              </a:solidFill>
              <a:latin typeface="PT Serif"/>
              <a:ea typeface="PT Serif"/>
              <a:cs typeface="PT Serif"/>
              <a:sym typeface="PT Serif"/>
            </a:endParaRPr>
          </a:p>
        </p:txBody>
      </p:sp>
      <p:sp>
        <p:nvSpPr>
          <p:cNvPr id="601" name="Google Shape;601;p2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602" name="Google Shape;602;p26"/>
          <p:cNvSpPr txBox="1"/>
          <p:nvPr/>
        </p:nvSpPr>
        <p:spPr>
          <a:xfrm>
            <a:off x="419100" y="1773936"/>
            <a:ext cx="44142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Build process map for 1095-B opt-in notifications</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Discover what is needed for opt-in legal review</a:t>
            </a:r>
            <a:endParaRPr sz="1200" b="0" i="0" u="none" strike="noStrike" cap="none">
              <a:solidFill>
                <a:srgbClr val="000000"/>
              </a:solidFill>
              <a:latin typeface="Arial"/>
              <a:ea typeface="Arial"/>
              <a:cs typeface="Arial"/>
              <a:sym typeface="Arial"/>
            </a:endParaRPr>
          </a:p>
        </p:txBody>
      </p:sp>
      <p:sp>
        <p:nvSpPr>
          <p:cNvPr id="603" name="Google Shape;603;p26"/>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04" name="Google Shape;604;p2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pic>
        <p:nvPicPr>
          <p:cNvPr id="605" name="Google Shape;605;p26"/>
          <p:cNvPicPr preferRelativeResize="0"/>
          <p:nvPr/>
        </p:nvPicPr>
        <p:blipFill rotWithShape="1">
          <a:blip r:embed="rId5">
            <a:alphaModFix/>
          </a:blip>
          <a:srcRect/>
          <a:stretch/>
        </p:blipFill>
        <p:spPr>
          <a:xfrm>
            <a:off x="5655050" y="1719775"/>
            <a:ext cx="5645068" cy="4722100"/>
          </a:xfrm>
          <a:prstGeom prst="rect">
            <a:avLst/>
          </a:prstGeom>
          <a:noFill/>
          <a:ln>
            <a:noFill/>
          </a:ln>
        </p:spPr>
      </p:pic>
      <p:sp>
        <p:nvSpPr>
          <p:cNvPr id="606" name="Google Shape;606;p26"/>
          <p:cNvSpPr txBox="1"/>
          <p:nvPr/>
        </p:nvSpPr>
        <p:spPr>
          <a:xfrm>
            <a:off x="420623" y="2606040"/>
            <a:ext cx="4884347" cy="1658100"/>
          </a:xfrm>
          <a:prstGeom prst="rect">
            <a:avLst/>
          </a:prstGeom>
          <a:noFill/>
          <a:ln>
            <a:noFill/>
          </a:ln>
        </p:spPr>
        <p:txBody>
          <a:bodyPr spcFirstLastPara="1" wrap="square" lIns="91425" tIns="45700" rIns="91425" bIns="45700" anchor="t" anchorCtr="0">
            <a:normAutofit fontScale="92500" lnSpcReduction="20000"/>
          </a:bodyPr>
          <a:lstStyle/>
          <a:p>
            <a:pPr marL="139700" marR="0" lvl="0" indent="0" algn="l" rtl="0">
              <a:lnSpc>
                <a:spcPct val="90000"/>
              </a:lnSpc>
              <a:spcBef>
                <a:spcPts val="1000"/>
              </a:spcBef>
              <a:spcAft>
                <a:spcPts val="0"/>
              </a:spcAft>
              <a:buClr>
                <a:schemeClr val="accent2"/>
              </a:buClr>
              <a:buSzPct val="108108"/>
              <a:buFont typeface="Noto Sans Symbols"/>
              <a:buNone/>
            </a:pPr>
            <a:r>
              <a:rPr lang="en-US" sz="1400" b="1" i="0" u="none" strike="noStrike" cap="none">
                <a:solidFill>
                  <a:schemeClr val="dk2"/>
                </a:solidFill>
                <a:latin typeface="PT Serif"/>
                <a:ea typeface="PT Serif"/>
                <a:cs typeface="PT Serif"/>
                <a:sym typeface="PT Serif"/>
              </a:rPr>
              <a:t>Initial Notification</a:t>
            </a:r>
            <a:r>
              <a:rPr lang="en-US" sz="2000" b="1" i="0" u="none" strike="noStrike" cap="none">
                <a:solidFill>
                  <a:schemeClr val="dk2"/>
                </a:solidFill>
                <a:latin typeface="PT Serif"/>
                <a:ea typeface="PT Serif"/>
                <a:cs typeface="PT Serif"/>
                <a:sym typeface="PT Serif"/>
              </a:rPr>
              <a:t>:</a:t>
            </a:r>
            <a:endParaRPr/>
          </a:p>
          <a:p>
            <a:pPr marL="425450" marR="0" lvl="0" indent="-285750" algn="l" rtl="0">
              <a:lnSpc>
                <a:spcPct val="90000"/>
              </a:lnSpc>
              <a:spcBef>
                <a:spcPts val="1000"/>
              </a:spcBef>
              <a:spcAft>
                <a:spcPts val="0"/>
              </a:spcAft>
              <a:buClr>
                <a:schemeClr val="accent2"/>
              </a:buClr>
              <a:buSzPct val="50000"/>
              <a:buFont typeface="Noto Sans Symbols"/>
              <a:buChar char="▪"/>
            </a:pPr>
            <a:r>
              <a:rPr lang="en-US" sz="1400" b="0" i="0" u="none" strike="noStrike" cap="none">
                <a:solidFill>
                  <a:srgbClr val="303A46"/>
                </a:solidFill>
                <a:latin typeface="PT Serif"/>
                <a:ea typeface="PT Serif"/>
                <a:cs typeface="PT Serif"/>
                <a:sym typeface="PT Serif"/>
              </a:rPr>
              <a:t>“Blast” email notification</a:t>
            </a:r>
            <a:r>
              <a:rPr lang="en-US" sz="1400" b="0" i="0" u="none" strike="noStrike" cap="none">
                <a:solidFill>
                  <a:schemeClr val="dk1"/>
                </a:solidFill>
                <a:latin typeface="PT Serif"/>
                <a:ea typeface="PT Serif"/>
                <a:cs typeface="PT Serif"/>
                <a:sym typeface="PT Serif"/>
              </a:rPr>
              <a:t>​</a:t>
            </a:r>
            <a:endParaRPr/>
          </a:p>
          <a:p>
            <a:pPr marL="425450" marR="0" lvl="0" indent="-285750" algn="l" rtl="0">
              <a:lnSpc>
                <a:spcPct val="90000"/>
              </a:lnSpc>
              <a:spcBef>
                <a:spcPts val="1000"/>
              </a:spcBef>
              <a:spcAft>
                <a:spcPts val="0"/>
              </a:spcAft>
              <a:buClr>
                <a:schemeClr val="accent2"/>
              </a:buClr>
              <a:buSzPct val="50000"/>
              <a:buFont typeface="Noto Sans Symbols"/>
              <a:buChar char="▪"/>
            </a:pPr>
            <a:r>
              <a:rPr lang="en-US" sz="1400" b="0" i="0" u="none" strike="noStrike" cap="none">
                <a:solidFill>
                  <a:srgbClr val="303A46"/>
                </a:solidFill>
                <a:latin typeface="PT Serif"/>
                <a:ea typeface="PT Serif"/>
                <a:cs typeface="PT Serif"/>
                <a:sym typeface="PT Serif"/>
              </a:rPr>
              <a:t>Manual trigger by 1095-B Team or HEC</a:t>
            </a:r>
            <a:r>
              <a:rPr lang="en-US" sz="1400" b="0" i="0" u="none" strike="noStrike" cap="none">
                <a:solidFill>
                  <a:schemeClr val="dk1"/>
                </a:solidFill>
                <a:latin typeface="PT Serif"/>
                <a:ea typeface="PT Serif"/>
                <a:cs typeface="PT Serif"/>
                <a:sym typeface="PT Serif"/>
              </a:rPr>
              <a:t>​</a:t>
            </a:r>
            <a:endParaRPr/>
          </a:p>
          <a:p>
            <a:pPr marL="425450" marR="0" lvl="0" indent="-285750" algn="l" rtl="0">
              <a:lnSpc>
                <a:spcPct val="90000"/>
              </a:lnSpc>
              <a:spcBef>
                <a:spcPts val="1000"/>
              </a:spcBef>
              <a:spcAft>
                <a:spcPts val="0"/>
              </a:spcAft>
              <a:buClr>
                <a:schemeClr val="accent2"/>
              </a:buClr>
              <a:buSzPct val="50000"/>
              <a:buFont typeface="Noto Sans Symbols"/>
              <a:buChar char="▪"/>
            </a:pPr>
            <a:r>
              <a:rPr lang="en-US" sz="1400" b="0" i="0" u="none" strike="noStrike" cap="none">
                <a:solidFill>
                  <a:schemeClr val="dk1"/>
                </a:solidFill>
                <a:latin typeface="PT Serif"/>
                <a:ea typeface="PT Serif"/>
                <a:cs typeface="PT Serif"/>
                <a:sym typeface="PT Serif"/>
              </a:rPr>
              <a:t>Manual trigger yet to be built</a:t>
            </a:r>
            <a:endParaRPr/>
          </a:p>
          <a:p>
            <a:pPr marL="425450" marR="0" lvl="0" indent="-285750" algn="l" rtl="0">
              <a:lnSpc>
                <a:spcPct val="90000"/>
              </a:lnSpc>
              <a:spcBef>
                <a:spcPts val="1000"/>
              </a:spcBef>
              <a:spcAft>
                <a:spcPts val="0"/>
              </a:spcAft>
              <a:buClr>
                <a:schemeClr val="accent2"/>
              </a:buClr>
              <a:buSzPct val="50000"/>
              <a:buFont typeface="Noto Sans Symbols"/>
              <a:buChar char="▪"/>
            </a:pPr>
            <a:r>
              <a:rPr lang="en-US" sz="1400" b="0" i="0" u="none" strike="noStrike" cap="none">
                <a:solidFill>
                  <a:srgbClr val="303A46"/>
                </a:solidFill>
                <a:latin typeface="PT Serif"/>
                <a:ea typeface="PT Serif"/>
                <a:cs typeface="PT Serif"/>
                <a:sym typeface="PT Serif"/>
              </a:rPr>
              <a:t>Notification letter content created and build into VA Notify</a:t>
            </a:r>
            <a:endParaRPr sz="1400" b="0" i="0" u="none" strike="noStrike" cap="none">
              <a:solidFill>
                <a:srgbClr val="000000"/>
              </a:solidFill>
              <a:latin typeface="Arial"/>
              <a:ea typeface="Arial"/>
              <a:cs typeface="Arial"/>
              <a:sym typeface="Arial"/>
            </a:endParaRPr>
          </a:p>
        </p:txBody>
      </p:sp>
      <p:sp>
        <p:nvSpPr>
          <p:cNvPr id="607" name="Google Shape;607;p26"/>
          <p:cNvSpPr txBox="1"/>
          <p:nvPr/>
        </p:nvSpPr>
        <p:spPr>
          <a:xfrm>
            <a:off x="5770175" y="4474250"/>
            <a:ext cx="51459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pic>
        <p:nvPicPr>
          <p:cNvPr id="608" name="Google Shape;608;p26"/>
          <p:cNvPicPr preferRelativeResize="0"/>
          <p:nvPr/>
        </p:nvPicPr>
        <p:blipFill rotWithShape="1">
          <a:blip r:embed="rId6">
            <a:alphaModFix/>
          </a:blip>
          <a:srcRect/>
          <a:stretch/>
        </p:blipFill>
        <p:spPr>
          <a:xfrm>
            <a:off x="5240500" y="4491788"/>
            <a:ext cx="365125" cy="365125"/>
          </a:xfrm>
          <a:prstGeom prst="rect">
            <a:avLst/>
          </a:prstGeom>
          <a:noFill/>
          <a:ln>
            <a:noFill/>
          </a:ln>
        </p:spPr>
      </p:pic>
      <p:sp>
        <p:nvSpPr>
          <p:cNvPr id="609" name="Google Shape;609;p26"/>
          <p:cNvSpPr/>
          <p:nvPr/>
        </p:nvSpPr>
        <p:spPr>
          <a:xfrm>
            <a:off x="5855325" y="3386425"/>
            <a:ext cx="1154100" cy="335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cxnSp>
        <p:nvCxnSpPr>
          <p:cNvPr id="615" name="Google Shape;615;g139f04b6c88_0_38"/>
          <p:cNvCxnSpPr/>
          <p:nvPr/>
        </p:nvCxnSpPr>
        <p:spPr>
          <a:xfrm rot="10800000">
            <a:off x="8694795" y="2255100"/>
            <a:ext cx="0" cy="335700"/>
          </a:xfrm>
          <a:prstGeom prst="straightConnector1">
            <a:avLst/>
          </a:prstGeom>
          <a:noFill/>
          <a:ln w="9525" cap="flat" cmpd="sng">
            <a:solidFill>
              <a:schemeClr val="lt1"/>
            </a:solidFill>
            <a:prstDash val="solid"/>
            <a:miter lim="800000"/>
            <a:headEnd type="none" w="sm" len="sm"/>
            <a:tailEnd type="none" w="sm" len="sm"/>
          </a:ln>
        </p:spPr>
      </p:cxnSp>
      <p:cxnSp>
        <p:nvCxnSpPr>
          <p:cNvPr id="616" name="Google Shape;616;g139f04b6c88_0_38"/>
          <p:cNvCxnSpPr/>
          <p:nvPr/>
        </p:nvCxnSpPr>
        <p:spPr>
          <a:xfrm rot="10800000">
            <a:off x="2704628" y="2255100"/>
            <a:ext cx="0" cy="335700"/>
          </a:xfrm>
          <a:prstGeom prst="straightConnector1">
            <a:avLst/>
          </a:prstGeom>
          <a:noFill/>
          <a:ln w="9525" cap="flat" cmpd="sng">
            <a:solidFill>
              <a:schemeClr val="lt1"/>
            </a:solidFill>
            <a:prstDash val="solid"/>
            <a:miter lim="800000"/>
            <a:headEnd type="none" w="sm" len="sm"/>
            <a:tailEnd type="none" w="sm" len="sm"/>
          </a:ln>
        </p:spPr>
      </p:cxnSp>
      <p:sp>
        <p:nvSpPr>
          <p:cNvPr id="617" name="Google Shape;617;g139f04b6c88_0_38"/>
          <p:cNvSpPr txBox="1"/>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15</a:t>
            </a:fld>
            <a:endParaRPr sz="1200" b="0" i="0" u="none" strike="noStrike" cap="none">
              <a:solidFill>
                <a:srgbClr val="8A8A8A"/>
              </a:solidFill>
              <a:latin typeface="Source Sans Pro"/>
              <a:ea typeface="Source Sans Pro"/>
              <a:cs typeface="Source Sans Pro"/>
              <a:sym typeface="Source Sans Pro"/>
            </a:endParaRPr>
          </a:p>
        </p:txBody>
      </p:sp>
      <p:sp>
        <p:nvSpPr>
          <p:cNvPr id="618" name="Google Shape;618;g139f04b6c88_0_38"/>
          <p:cNvSpPr txBox="1"/>
          <p:nvPr/>
        </p:nvSpPr>
        <p:spPr>
          <a:xfrm>
            <a:off x="4066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Yearly Automated Notification</a:t>
            </a:r>
            <a:endParaRPr sz="2800" b="0" i="0" u="none" strike="noStrike" cap="none">
              <a:solidFill>
                <a:schemeClr val="dk1"/>
              </a:solidFill>
              <a:latin typeface="PT Serif"/>
              <a:ea typeface="PT Serif"/>
              <a:cs typeface="PT Serif"/>
              <a:sym typeface="PT Serif"/>
            </a:endParaRPr>
          </a:p>
        </p:txBody>
      </p:sp>
      <p:sp>
        <p:nvSpPr>
          <p:cNvPr id="619" name="Google Shape;619;g139f04b6c88_0_38"/>
          <p:cNvSpPr/>
          <p:nvPr/>
        </p:nvSpPr>
        <p:spPr>
          <a:xfrm>
            <a:off x="410431" y="313703"/>
            <a:ext cx="255000" cy="26310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620" name="Google Shape;620;g139f04b6c88_0_38"/>
          <p:cNvSpPr txBox="1"/>
          <p:nvPr/>
        </p:nvSpPr>
        <p:spPr>
          <a:xfrm>
            <a:off x="8917360" y="6408650"/>
            <a:ext cx="27234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21" name="Google Shape;621;g139f04b6c88_0_38"/>
          <p:cNvSpPr txBox="1"/>
          <p:nvPr/>
        </p:nvSpPr>
        <p:spPr>
          <a:xfrm>
            <a:off x="419100" y="6408650"/>
            <a:ext cx="2723400" cy="2769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
        <p:nvSpPr>
          <p:cNvPr id="622" name="Google Shape;622;g139f04b6c88_0_38"/>
          <p:cNvSpPr txBox="1"/>
          <p:nvPr/>
        </p:nvSpPr>
        <p:spPr>
          <a:xfrm>
            <a:off x="420624" y="2606040"/>
            <a:ext cx="4660800" cy="20334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400" b="1" i="0" u="none" strike="noStrike" cap="none">
                <a:solidFill>
                  <a:schemeClr val="dk2"/>
                </a:solidFill>
                <a:latin typeface="PT Serif"/>
                <a:ea typeface="PT Serif"/>
                <a:cs typeface="PT Serif"/>
                <a:sym typeface="PT Serif"/>
              </a:rPr>
              <a:t>Annual Notification:</a:t>
            </a:r>
            <a:endParaRPr sz="1400" b="1" i="0" u="none" strike="noStrike" cap="none">
              <a:solidFill>
                <a:srgbClr val="000000"/>
              </a:solidFill>
              <a:latin typeface="Arial"/>
              <a:ea typeface="Arial"/>
              <a:cs typeface="Arial"/>
              <a:sym typeface="Arial"/>
            </a:endParaRPr>
          </a:p>
          <a:p>
            <a:pPr marL="425450" marR="0" lvl="0" indent="-285750" algn="l" rtl="0">
              <a:lnSpc>
                <a:spcPct val="90000"/>
              </a:lnSpc>
              <a:spcBef>
                <a:spcPts val="100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Selective email to those who have opted in to email notifications</a:t>
            </a:r>
            <a:r>
              <a:rPr lang="en-US" sz="1400" b="0" i="0" u="none" strike="noStrike" cap="none">
                <a:solidFill>
                  <a:schemeClr val="dk1"/>
                </a:solidFill>
                <a:latin typeface="PT Serif"/>
                <a:ea typeface="PT Serif"/>
                <a:cs typeface="PT Serif"/>
                <a:sym typeface="PT Serif"/>
              </a:rPr>
              <a:t>​</a:t>
            </a:r>
            <a:endParaRPr/>
          </a:p>
          <a:p>
            <a:pPr marL="425450" marR="0" lvl="0" indent="-285750" algn="l" rtl="0">
              <a:lnSpc>
                <a:spcPct val="90000"/>
              </a:lnSpc>
              <a:spcBef>
                <a:spcPts val="100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Trigger to be built by 1095-B team to fire when new tax template uploaded</a:t>
            </a:r>
            <a:r>
              <a:rPr lang="en-US" sz="1400" b="0" i="0" u="none" strike="noStrike" cap="none">
                <a:solidFill>
                  <a:schemeClr val="dk1"/>
                </a:solidFill>
                <a:latin typeface="PT Serif"/>
                <a:ea typeface="PT Serif"/>
                <a:cs typeface="PT Serif"/>
                <a:sym typeface="PT Serif"/>
              </a:rPr>
              <a:t>​</a:t>
            </a:r>
            <a:endParaRPr/>
          </a:p>
          <a:p>
            <a:pPr marL="425450" marR="0" lvl="0" indent="-285750" algn="l" rtl="0">
              <a:lnSpc>
                <a:spcPct val="90000"/>
              </a:lnSpc>
              <a:spcBef>
                <a:spcPts val="1000"/>
              </a:spcBef>
              <a:spcAft>
                <a:spcPts val="0"/>
              </a:spcAft>
              <a:buClr>
                <a:schemeClr val="accent2"/>
              </a:buClr>
              <a:buSzPts val="700"/>
              <a:buFont typeface="Noto Sans Symbols"/>
              <a:buChar char="▪"/>
            </a:pPr>
            <a:r>
              <a:rPr lang="en-US" sz="1400" b="0" i="0" u="none" strike="noStrike" cap="none">
                <a:solidFill>
                  <a:srgbClr val="303A46"/>
                </a:solidFill>
                <a:latin typeface="PT Serif"/>
                <a:ea typeface="PT Serif"/>
                <a:cs typeface="PT Serif"/>
                <a:sym typeface="PT Serif"/>
              </a:rPr>
              <a:t>Notification letter content created and built into VA notify by 1095-B team</a:t>
            </a:r>
            <a:r>
              <a:rPr lang="en-US" sz="1400" b="0" i="0" u="none" strike="noStrike" cap="none">
                <a:solidFill>
                  <a:schemeClr val="dk1"/>
                </a:solidFill>
                <a:latin typeface="PT Serif"/>
                <a:ea typeface="PT Serif"/>
                <a:cs typeface="PT Serif"/>
                <a:sym typeface="PT Serif"/>
              </a:rPr>
              <a:t>​</a:t>
            </a:r>
            <a:endParaRPr sz="1400" b="0" i="0" u="none" strike="noStrike" cap="none">
              <a:solidFill>
                <a:schemeClr val="dk1"/>
              </a:solidFill>
              <a:latin typeface="PT Serif"/>
              <a:ea typeface="PT Serif"/>
              <a:cs typeface="PT Serif"/>
              <a:sym typeface="PT Serif"/>
            </a:endParaRPr>
          </a:p>
          <a:p>
            <a:pPr marL="91440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dk1"/>
              </a:solidFill>
              <a:latin typeface="PT Serif"/>
              <a:ea typeface="PT Serif"/>
              <a:cs typeface="PT Serif"/>
              <a:sym typeface="PT Serif"/>
            </a:endParaRPr>
          </a:p>
        </p:txBody>
      </p:sp>
      <p:pic>
        <p:nvPicPr>
          <p:cNvPr id="623" name="Google Shape;623;g139f04b6c88_0_38"/>
          <p:cNvPicPr preferRelativeResize="0"/>
          <p:nvPr/>
        </p:nvPicPr>
        <p:blipFill rotWithShape="1">
          <a:blip r:embed="rId3">
            <a:alphaModFix/>
          </a:blip>
          <a:srcRect/>
          <a:stretch/>
        </p:blipFill>
        <p:spPr>
          <a:xfrm>
            <a:off x="5609700" y="1619375"/>
            <a:ext cx="6170201" cy="3787225"/>
          </a:xfrm>
          <a:prstGeom prst="rect">
            <a:avLst/>
          </a:prstGeom>
          <a:noFill/>
          <a:ln>
            <a:noFill/>
          </a:ln>
        </p:spPr>
      </p:pic>
      <p:sp>
        <p:nvSpPr>
          <p:cNvPr id="624" name="Google Shape;624;g139f04b6c88_0_38"/>
          <p:cNvSpPr txBox="1"/>
          <p:nvPr/>
        </p:nvSpPr>
        <p:spPr>
          <a:xfrm>
            <a:off x="5855300" y="2856725"/>
            <a:ext cx="55446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pic>
        <p:nvPicPr>
          <p:cNvPr id="625" name="Google Shape;625;g139f04b6c88_0_38"/>
          <p:cNvPicPr preferRelativeResize="0"/>
          <p:nvPr/>
        </p:nvPicPr>
        <p:blipFill rotWithShape="1">
          <a:blip r:embed="rId4">
            <a:alphaModFix/>
          </a:blip>
          <a:srcRect/>
          <a:stretch/>
        </p:blipFill>
        <p:spPr>
          <a:xfrm>
            <a:off x="5244575" y="2874250"/>
            <a:ext cx="365125" cy="36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139f1c35d25_23_0"/>
          <p:cNvSpPr txBox="1">
            <a:spLocks noGrp="1"/>
          </p:cNvSpPr>
          <p:nvPr>
            <p:ph type="sldNum" idx="12"/>
          </p:nvPr>
        </p:nvSpPr>
        <p:spPr>
          <a:xfrm>
            <a:off x="11474969" y="635635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pic>
        <p:nvPicPr>
          <p:cNvPr id="632" name="Google Shape;632;g139f1c35d25_23_0"/>
          <p:cNvPicPr preferRelativeResize="0"/>
          <p:nvPr/>
        </p:nvPicPr>
        <p:blipFill rotWithShape="1">
          <a:blip r:embed="rId3">
            <a:alphaModFix/>
          </a:blip>
          <a:srcRect/>
          <a:stretch/>
        </p:blipFill>
        <p:spPr>
          <a:xfrm>
            <a:off x="420624" y="2112269"/>
            <a:ext cx="5314275" cy="4320280"/>
          </a:xfrm>
          <a:prstGeom prst="rect">
            <a:avLst/>
          </a:prstGeom>
          <a:noFill/>
          <a:ln w="9525" cap="flat" cmpd="sng">
            <a:solidFill>
              <a:schemeClr val="dk2"/>
            </a:solidFill>
            <a:prstDash val="solid"/>
            <a:round/>
            <a:headEnd type="none" w="sm" len="sm"/>
            <a:tailEnd type="none" w="sm" len="sm"/>
          </a:ln>
        </p:spPr>
      </p:pic>
      <p:pic>
        <p:nvPicPr>
          <p:cNvPr id="633" name="Google Shape;633;g139f1c35d25_23_0"/>
          <p:cNvPicPr preferRelativeResize="0"/>
          <p:nvPr/>
        </p:nvPicPr>
        <p:blipFill rotWithShape="1">
          <a:blip r:embed="rId4">
            <a:alphaModFix/>
          </a:blip>
          <a:srcRect/>
          <a:stretch/>
        </p:blipFill>
        <p:spPr>
          <a:xfrm>
            <a:off x="6193369" y="2112269"/>
            <a:ext cx="5314287" cy="4198500"/>
          </a:xfrm>
          <a:prstGeom prst="rect">
            <a:avLst/>
          </a:prstGeom>
          <a:noFill/>
          <a:ln w="9525" cap="flat" cmpd="sng">
            <a:solidFill>
              <a:schemeClr val="dk2"/>
            </a:solidFill>
            <a:prstDash val="solid"/>
            <a:round/>
            <a:headEnd type="none" w="sm" len="sm"/>
            <a:tailEnd type="none" w="sm" len="sm"/>
          </a:ln>
        </p:spPr>
      </p:pic>
      <p:sp>
        <p:nvSpPr>
          <p:cNvPr id="634" name="Google Shape;634;g139f1c35d25_23_0"/>
          <p:cNvSpPr txBox="1"/>
          <p:nvPr/>
        </p:nvSpPr>
        <p:spPr>
          <a:xfrm>
            <a:off x="214400" y="1719650"/>
            <a:ext cx="3066600" cy="4671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400" b="1" i="0" u="none" strike="noStrike" cap="none">
                <a:solidFill>
                  <a:schemeClr val="dk2"/>
                </a:solidFill>
                <a:latin typeface="PT Serif"/>
                <a:ea typeface="PT Serif"/>
                <a:cs typeface="PT Serif"/>
                <a:sym typeface="PT Serif"/>
              </a:rPr>
              <a:t>Initial Notification for Opt-In:</a:t>
            </a:r>
            <a:endParaRPr sz="1400" b="0" i="0" u="none" strike="noStrike" cap="none">
              <a:solidFill>
                <a:schemeClr val="dk1"/>
              </a:solidFill>
              <a:latin typeface="PT Serif"/>
              <a:ea typeface="PT Serif"/>
              <a:cs typeface="PT Serif"/>
              <a:sym typeface="PT Serif"/>
            </a:endParaRPr>
          </a:p>
        </p:txBody>
      </p:sp>
      <p:sp>
        <p:nvSpPr>
          <p:cNvPr id="635" name="Google Shape;635;g139f1c35d25_23_0"/>
          <p:cNvSpPr txBox="1"/>
          <p:nvPr/>
        </p:nvSpPr>
        <p:spPr>
          <a:xfrm>
            <a:off x="6064475" y="1721375"/>
            <a:ext cx="3066600" cy="4671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400" b="1" i="0" u="none" strike="noStrike" cap="none">
                <a:solidFill>
                  <a:schemeClr val="dk2"/>
                </a:solidFill>
                <a:latin typeface="PT Serif"/>
                <a:ea typeface="PT Serif"/>
                <a:cs typeface="PT Serif"/>
                <a:sym typeface="PT Serif"/>
              </a:rPr>
              <a:t>Notification for Opt-Out:</a:t>
            </a:r>
            <a:endParaRPr sz="1400" b="0" i="0" u="none" strike="noStrike" cap="none">
              <a:solidFill>
                <a:schemeClr val="dk1"/>
              </a:solidFill>
              <a:latin typeface="PT Serif"/>
              <a:ea typeface="PT Serif"/>
              <a:cs typeface="PT Serif"/>
              <a:sym typeface="PT Serif"/>
            </a:endParaRPr>
          </a:p>
        </p:txBody>
      </p:sp>
      <p:sp>
        <p:nvSpPr>
          <p:cNvPr id="636" name="Google Shape;636;g139f1c35d25_23_0"/>
          <p:cNvSpPr txBox="1"/>
          <p:nvPr/>
        </p:nvSpPr>
        <p:spPr>
          <a:xfrm>
            <a:off x="419090" y="711050"/>
            <a:ext cx="10993200" cy="100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Opt-In &amp; Opt-Out Notifications</a:t>
            </a:r>
            <a:endParaRPr sz="2800" b="0" i="0" u="none" strike="noStrike" cap="none">
              <a:solidFill>
                <a:schemeClr val="dk1"/>
              </a:solidFill>
              <a:latin typeface="PT Serif"/>
              <a:ea typeface="PT Serif"/>
              <a:cs typeface="PT Serif"/>
              <a:sym typeface="PT Serif"/>
            </a:endParaRPr>
          </a:p>
        </p:txBody>
      </p:sp>
      <p:sp>
        <p:nvSpPr>
          <p:cNvPr id="637" name="Google Shape;637;g139f1c35d25_23_0"/>
          <p:cNvSpPr txBox="1"/>
          <p:nvPr/>
        </p:nvSpPr>
        <p:spPr>
          <a:xfrm>
            <a:off x="474550" y="4521550"/>
            <a:ext cx="51066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sp>
        <p:nvSpPr>
          <p:cNvPr id="638" name="Google Shape;638;g139f1c35d25_23_0"/>
          <p:cNvSpPr txBox="1"/>
          <p:nvPr/>
        </p:nvSpPr>
        <p:spPr>
          <a:xfrm>
            <a:off x="6247560" y="5881013"/>
            <a:ext cx="45213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pic>
        <p:nvPicPr>
          <p:cNvPr id="639" name="Google Shape;639;g139f1c35d25_23_0"/>
          <p:cNvPicPr preferRelativeResize="0"/>
          <p:nvPr/>
        </p:nvPicPr>
        <p:blipFill rotWithShape="1">
          <a:blip r:embed="rId5">
            <a:alphaModFix/>
          </a:blip>
          <a:srcRect/>
          <a:stretch/>
        </p:blipFill>
        <p:spPr>
          <a:xfrm>
            <a:off x="62775" y="4570313"/>
            <a:ext cx="302675" cy="302675"/>
          </a:xfrm>
          <a:prstGeom prst="rect">
            <a:avLst/>
          </a:prstGeom>
          <a:noFill/>
          <a:ln>
            <a:noFill/>
          </a:ln>
        </p:spPr>
      </p:pic>
      <p:pic>
        <p:nvPicPr>
          <p:cNvPr id="640" name="Google Shape;640;g139f1c35d25_23_0"/>
          <p:cNvPicPr preferRelativeResize="0"/>
          <p:nvPr/>
        </p:nvPicPr>
        <p:blipFill rotWithShape="1">
          <a:blip r:embed="rId5">
            <a:alphaModFix/>
          </a:blip>
          <a:srcRect/>
          <a:stretch/>
        </p:blipFill>
        <p:spPr>
          <a:xfrm>
            <a:off x="5764363" y="6081113"/>
            <a:ext cx="302675" cy="302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4"/>
        <p:cNvGrpSpPr/>
        <p:nvPr/>
      </p:nvGrpSpPr>
      <p:grpSpPr>
        <a:xfrm>
          <a:off x="0" y="0"/>
          <a:ext cx="0" cy="0"/>
          <a:chOff x="0" y="0"/>
          <a:chExt cx="0" cy="0"/>
        </a:xfrm>
      </p:grpSpPr>
      <p:sp>
        <p:nvSpPr>
          <p:cNvPr id="645" name="Google Shape;645;p64"/>
          <p:cNvSpPr txBox="1">
            <a:spLocks noGrp="1"/>
          </p:cNvSpPr>
          <p:nvPr>
            <p:ph type="title"/>
          </p:nvPr>
        </p:nvSpPr>
        <p:spPr>
          <a:xfrm>
            <a:off x="411480" y="457200"/>
            <a:ext cx="8057103"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Blockers for 1095-B launch</a:t>
            </a:r>
            <a:endParaRPr sz="2800"/>
          </a:p>
        </p:txBody>
      </p:sp>
      <p:graphicFrame>
        <p:nvGraphicFramePr>
          <p:cNvPr id="646" name="Google Shape;646;p64"/>
          <p:cNvGraphicFramePr/>
          <p:nvPr/>
        </p:nvGraphicFramePr>
        <p:xfrm>
          <a:off x="411480" y="914400"/>
          <a:ext cx="3000000" cy="3000000"/>
        </p:xfrm>
        <a:graphic>
          <a:graphicData uri="http://schemas.openxmlformats.org/drawingml/2006/table">
            <a:tbl>
              <a:tblPr>
                <a:noFill/>
                <a:tableStyleId>{5BF07F3B-5C5C-4648-974E-512A5FAD4ECB}</a:tableStyleId>
              </a:tblPr>
              <a:tblGrid>
                <a:gridCol w="1102725">
                  <a:extLst>
                    <a:ext uri="{9D8B030D-6E8A-4147-A177-3AD203B41FA5}">
                      <a16:colId xmlns:a16="http://schemas.microsoft.com/office/drawing/2014/main" val="20000"/>
                    </a:ext>
                  </a:extLst>
                </a:gridCol>
                <a:gridCol w="1337250">
                  <a:extLst>
                    <a:ext uri="{9D8B030D-6E8A-4147-A177-3AD203B41FA5}">
                      <a16:colId xmlns:a16="http://schemas.microsoft.com/office/drawing/2014/main" val="20001"/>
                    </a:ext>
                  </a:extLst>
                </a:gridCol>
                <a:gridCol w="3656775">
                  <a:extLst>
                    <a:ext uri="{9D8B030D-6E8A-4147-A177-3AD203B41FA5}">
                      <a16:colId xmlns:a16="http://schemas.microsoft.com/office/drawing/2014/main" val="20002"/>
                    </a:ext>
                  </a:extLst>
                </a:gridCol>
                <a:gridCol w="1086575">
                  <a:extLst>
                    <a:ext uri="{9D8B030D-6E8A-4147-A177-3AD203B41FA5}">
                      <a16:colId xmlns:a16="http://schemas.microsoft.com/office/drawing/2014/main" val="20003"/>
                    </a:ext>
                  </a:extLst>
                </a:gridCol>
                <a:gridCol w="62687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BLOCKER</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90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Legal Review</a:t>
                      </a:r>
                      <a:endParaRPr sz="1200" b="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u="none" strike="noStrike" cap="none">
                          <a:solidFill>
                            <a:schemeClr val="dk2"/>
                          </a:solidFill>
                          <a:latin typeface="Source Sans Pro"/>
                          <a:ea typeface="Source Sans Pro"/>
                          <a:cs typeface="Source Sans Pro"/>
                          <a:sym typeface="Source Sans Pro"/>
                        </a:rPr>
                        <a:t>Business Owner is seeking a POC with the Office of General Counsel to understand requirements for legal review and timeline</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a:t>
                      </a:r>
                      <a:endParaRPr sz="1400"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MVP is approved, opt-in is still pending review</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b="0" i="0" u="none" strike="noStrike" cap="none">
                          <a:solidFill>
                            <a:schemeClr val="dk2"/>
                          </a:solidFill>
                          <a:latin typeface="Source Sans Pro"/>
                          <a:ea typeface="Source Sans Pro"/>
                          <a:cs typeface="Source Sans Pro"/>
                          <a:sym typeface="Source Sans Pro"/>
                        </a:rPr>
                        <a:t>Team received PDF from IRS, but PDF is still not accessible once it is populated with data</a:t>
                      </a:r>
                      <a:endParaRPr sz="1200" b="0" i="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Exception request denied, still awaiting assistance</a:t>
                      </a:r>
                      <a:endParaRPr sz="1200" b="0" i="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Spanish Translation</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u="none" strike="noStrike" cap="none">
                          <a:solidFill>
                            <a:schemeClr val="dk2"/>
                          </a:solidFill>
                          <a:latin typeface="Source Sans Pro"/>
                          <a:ea typeface="Source Sans Pro"/>
                          <a:cs typeface="Source Sans Pro"/>
                          <a:sym typeface="Source Sans Pro"/>
                        </a:rPr>
                        <a:t>Follow up with translation progress of MVP materials</a:t>
                      </a:r>
                      <a:endParaRPr sz="1200" b="0" i="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7 –</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4/20/22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June 29 expected date</a:t>
                      </a:r>
                      <a:endParaRPr sz="1200" b="0" i="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Spanish Translation</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u="none" strike="noStrike" cap="none">
                          <a:solidFill>
                            <a:schemeClr val="dk2"/>
                          </a:solidFill>
                          <a:latin typeface="Source Sans Pro"/>
                          <a:ea typeface="Source Sans Pro"/>
                          <a:cs typeface="Source Sans Pro"/>
                          <a:sym typeface="Source Sans Pro"/>
                        </a:rPr>
                        <a:t>Follow up with translation progress of opt-in materials</a:t>
                      </a:r>
                      <a:endParaRPr sz="1200" b="0" i="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11 –</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6/14/22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TBD</a:t>
                      </a:r>
                      <a:endParaRPr sz="1200" b="0" i="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47" name="Google Shape;647;p64"/>
          <p:cNvSpPr/>
          <p:nvPr/>
        </p:nvSpPr>
        <p:spPr>
          <a:xfrm>
            <a:off x="7739276" y="1627427"/>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8" name="Google Shape;648;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17</a:t>
            </a:fld>
            <a:endParaRPr>
              <a:latin typeface="Source Sans Pro"/>
              <a:ea typeface="Source Sans Pro"/>
              <a:cs typeface="Source Sans Pro"/>
              <a:sym typeface="Source Sans Pro"/>
            </a:endParaRPr>
          </a:p>
        </p:txBody>
      </p:sp>
      <p:sp>
        <p:nvSpPr>
          <p:cNvPr id="649" name="Google Shape;649;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650" name="Google Shape;650;p64"/>
          <p:cNvSpPr/>
          <p:nvPr/>
        </p:nvSpPr>
        <p:spPr>
          <a:xfrm>
            <a:off x="7739276" y="2230833"/>
            <a:ext cx="176700" cy="1833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1" name="Google Shape;651;p6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
        <p:nvSpPr>
          <p:cNvPr id="652" name="Google Shape;652;p64"/>
          <p:cNvSpPr/>
          <p:nvPr/>
        </p:nvSpPr>
        <p:spPr>
          <a:xfrm>
            <a:off x="7739264" y="2840602"/>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3" name="Google Shape;653;p64"/>
          <p:cNvSpPr/>
          <p:nvPr/>
        </p:nvSpPr>
        <p:spPr>
          <a:xfrm>
            <a:off x="7739289" y="3450374"/>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7"/>
        <p:cNvGrpSpPr/>
        <p:nvPr/>
      </p:nvGrpSpPr>
      <p:grpSpPr>
        <a:xfrm>
          <a:off x="0" y="0"/>
          <a:ext cx="0" cy="0"/>
          <a:chOff x="0" y="0"/>
          <a:chExt cx="0" cy="0"/>
        </a:xfrm>
      </p:grpSpPr>
      <p:sp>
        <p:nvSpPr>
          <p:cNvPr id="658" name="Google Shape;658;p65"/>
          <p:cNvSpPr txBox="1">
            <a:spLocks noGrp="1"/>
          </p:cNvSpPr>
          <p:nvPr>
            <p:ph type="title"/>
          </p:nvPr>
        </p:nvSpPr>
        <p:spPr>
          <a:xfrm>
            <a:off x="411480" y="152400"/>
            <a:ext cx="11889300" cy="613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Remaining actions, with external dependencies</a:t>
            </a:r>
            <a:endParaRPr sz="2800"/>
          </a:p>
        </p:txBody>
      </p:sp>
      <p:sp>
        <p:nvSpPr>
          <p:cNvPr id="659" name="Google Shape;659;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graphicFrame>
        <p:nvGraphicFramePr>
          <p:cNvPr id="660" name="Google Shape;660;p65"/>
          <p:cNvGraphicFramePr/>
          <p:nvPr/>
        </p:nvGraphicFramePr>
        <p:xfrm>
          <a:off x="411480" y="533400"/>
          <a:ext cx="3000000" cy="3000000"/>
        </p:xfrm>
        <a:graphic>
          <a:graphicData uri="http://schemas.openxmlformats.org/drawingml/2006/table">
            <a:tbl>
              <a:tblPr>
                <a:noFill/>
                <a:tableStyleId>{5BF07F3B-5C5C-4648-974E-512A5FAD4ECB}</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ITEM</a:t>
                      </a:r>
                      <a:endParaRPr sz="1100" u="none" strike="noStrike" cap="none"/>
                    </a:p>
                  </a:txBody>
                  <a:tcPr marL="0" marR="91450"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WORK STREAM</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TARGET </a:t>
                      </a:r>
                      <a:endParaRPr sz="1400" u="none" strike="noStrike" cap="none"/>
                    </a:p>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COMPLETE DATE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PREREQUISITE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440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SemiBold"/>
                          <a:ea typeface="Source Sans Pro SemiBold"/>
                          <a:cs typeface="Source Sans Pro SemiBold"/>
                          <a:sym typeface="Source Sans Pro SemiBold"/>
                        </a:rPr>
                        <a:t>Launch</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8125"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Work with tech to create a vets-website release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End of June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VA 508 solution assistance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187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UAT</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Follow Collaboration Cycle guidelines for UAT</a:t>
                      </a:r>
                      <a:endParaRPr sz="105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dark launched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Opt-in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Follow up with HEC and Profiles team to ensure 1095-B  opt-in is done</a:t>
                      </a:r>
                      <a:endParaRPr sz="105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Follow up with Notifications team to ensure related SMS &amp; e-mail notification flow is optimal</a:t>
                      </a:r>
                      <a:endParaRPr sz="105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sz="1050" u="none" strike="noStrike" cap="none">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 July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and Profiles commitment to building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SemiBold"/>
                          <a:ea typeface="Source Sans Pro SemiBold"/>
                          <a:cs typeface="Source Sans Pro SemiBold"/>
                          <a:sym typeface="Source Sans Pro SemiBold"/>
                        </a:rPr>
                        <a:t>Notification Triggers</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Notification letters approved by legal</a:t>
                      </a:r>
                      <a:endParaRPr sz="105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Build triggers for opt-in, opt-out, annual update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July</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Legal review</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Legal Review</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Work with Tarsha to complete legal review for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 Aug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POC name from Tarsha</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4571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Post Launch </a:t>
                      </a:r>
                      <a:endParaRPr sz="1400" u="none" strike="noStrike" cap="none"/>
                    </a:p>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Check- 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Complete Collaboration Cycle milestone to KPIs post launch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 (One month after launch and announcement)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Links from VA.gov pages to 1095-B</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400" u="none" strike="noStrike" cap="none"/>
                    </a:p>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Work with IA team to have 1095-B page added to navigation and be found in VA.gov search</a:t>
                      </a:r>
                      <a:endParaRPr sz="14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or later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 plan with Tarsha,  Tracey</a:t>
                      </a:r>
                      <a:endParaRPr sz="1050" u="none" strike="noStrike" cap="none"/>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update strategy</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Align on who will own 1095-B long term, including updating the PDF template each year</a:t>
                      </a:r>
                      <a:endParaRPr sz="10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2"/>
                          </a:solidFill>
                          <a:latin typeface="Source Sans Pro"/>
                          <a:ea typeface="Source Sans Pro"/>
                          <a:cs typeface="Source Sans Pro"/>
                          <a:sym typeface="Source Sans Pro"/>
                        </a:rPr>
                        <a:t>May or later</a:t>
                      </a:r>
                      <a:endParaRPr sz="1050" b="0" i="0"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complete and launched in production</a:t>
                      </a:r>
                      <a:endParaRPr sz="10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Communications to announce launch</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400" u="none" strike="noStrike" cap="none"/>
                    </a:p>
                    <a:p>
                      <a:pPr marL="171450" marR="0" lvl="0" indent="-171450" algn="l" rtl="0">
                        <a:lnSpc>
                          <a:spcPct val="100000"/>
                        </a:lnSpc>
                        <a:spcBef>
                          <a:spcPts val="0"/>
                        </a:spcBef>
                        <a:spcAft>
                          <a:spcPts val="0"/>
                        </a:spcAft>
                        <a:buClr>
                          <a:schemeClr val="accent2"/>
                        </a:buClr>
                        <a:buSzPts val="525"/>
                        <a:buFont typeface="Noto Sans Symbols"/>
                        <a:buChar char="▪"/>
                      </a:pPr>
                      <a:r>
                        <a:rPr lang="en-US" sz="10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October - December 2022</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communication plan with Tarsha/Tracey</a:t>
                      </a:r>
                      <a:endParaRPr sz="14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661" name="Google Shape;661;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Remaining actions</a:t>
            </a:r>
            <a:endParaRPr sz="1400" b="0" i="0" u="none" strike="noStrike" cap="none">
              <a:solidFill>
                <a:srgbClr val="000000"/>
              </a:solidFill>
              <a:latin typeface="Arial"/>
              <a:ea typeface="Arial"/>
              <a:cs typeface="Arial"/>
              <a:sym typeface="Arial"/>
            </a:endParaRPr>
          </a:p>
        </p:txBody>
      </p:sp>
      <p:sp>
        <p:nvSpPr>
          <p:cNvPr id="662" name="Google Shape;662;p6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668" name="Google Shape;668;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5 DEMO</a:t>
            </a:r>
            <a:endParaRPr/>
          </a:p>
        </p:txBody>
      </p:sp>
      <p:sp>
        <p:nvSpPr>
          <p:cNvPr id="669" name="Google Shape;669;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
        <p:nvSpPr>
          <p:cNvPr id="670" name="Google Shape;670;p6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2" name="Google Shape;192;p55"/>
          <p:cNvSpPr txBox="1"/>
          <p:nvPr/>
        </p:nvSpPr>
        <p:spPr>
          <a:xfrm>
            <a:off x="5841717" y="1716669"/>
            <a:ext cx="921000" cy="355200"/>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t="11610" b="16390"/>
          <a:stretch/>
        </p:blipFill>
        <p:spPr>
          <a:xfrm>
            <a:off x="2147939" y="2177075"/>
            <a:ext cx="891768" cy="891768"/>
          </a:xfrm>
          <a:prstGeom prst="ellipse">
            <a:avLst/>
          </a:prstGeom>
          <a:noFill/>
          <a:ln>
            <a:noFill/>
          </a:ln>
        </p:spPr>
      </p:pic>
      <p:pic>
        <p:nvPicPr>
          <p:cNvPr id="195" name="Google Shape;195;p55"/>
          <p:cNvPicPr preferRelativeResize="0"/>
          <p:nvPr/>
        </p:nvPicPr>
        <p:blipFill rotWithShape="1">
          <a:blip r:embed="rId4">
            <a:alphaModFix/>
          </a:blip>
          <a:srcRect/>
          <a:stretch/>
        </p:blipFill>
        <p:spPr>
          <a:xfrm>
            <a:off x="2139644" y="4535323"/>
            <a:ext cx="900063" cy="900063"/>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7642085" y="2150698"/>
            <a:ext cx="900063" cy="900063"/>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9193566" y="2117001"/>
            <a:ext cx="900063" cy="900063"/>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10754084" y="2121123"/>
            <a:ext cx="906673" cy="906673"/>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7644384" y="4535424"/>
            <a:ext cx="906673" cy="906673"/>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9189720" y="4535424"/>
            <a:ext cx="906673" cy="906673"/>
          </a:xfrm>
          <a:prstGeom prst="ellipse">
            <a:avLst/>
          </a:prstGeom>
          <a:noFill/>
          <a:ln>
            <a:noFill/>
          </a:ln>
        </p:spPr>
      </p:pic>
      <p:sp>
        <p:nvSpPr>
          <p:cNvPr id="201" name="Google Shape;201;p55"/>
          <p:cNvSpPr txBox="1"/>
          <p:nvPr/>
        </p:nvSpPr>
        <p:spPr>
          <a:xfrm>
            <a:off x="2131133" y="3207745"/>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2" name="Google Shape;202;p55"/>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 Director</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10" name="Google Shape;210;p55"/>
          <p:cNvCxnSpPr/>
          <p:nvPr/>
        </p:nvCxnSpPr>
        <p:spPr>
          <a:xfrm>
            <a:off x="7499002" y="1434355"/>
            <a:ext cx="14100" cy="5043900"/>
          </a:xfrm>
          <a:prstGeom prst="straightConnector1">
            <a:avLst/>
          </a:prstGeom>
          <a:noFill/>
          <a:ln w="12700" cap="flat" cmpd="sng">
            <a:solidFill>
              <a:srgbClr val="C7C7C7"/>
            </a:solidFill>
            <a:prstDash val="solid"/>
            <a:miter lim="800000"/>
            <a:headEnd type="none" w="sm" len="sm"/>
            <a:tailEnd type="none" w="sm" len="sm"/>
          </a:ln>
        </p:spPr>
      </p:cxnSp>
      <p:sp>
        <p:nvSpPr>
          <p:cNvPr id="211" name="Google Shape;211;p55"/>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Munish Sikka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Washington DC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pic>
        <p:nvPicPr>
          <p:cNvPr id="212" name="Google Shape;212;p55"/>
          <p:cNvPicPr preferRelativeResize="0"/>
          <p:nvPr/>
        </p:nvPicPr>
        <p:blipFill rotWithShape="1">
          <a:blip r:embed="rId10">
            <a:alphaModFix/>
          </a:blip>
          <a:srcRect l="14184" t="16337" r="8959" b="12605"/>
          <a:stretch/>
        </p:blipFill>
        <p:spPr>
          <a:xfrm>
            <a:off x="447147" y="2148419"/>
            <a:ext cx="891768" cy="920424"/>
          </a:xfrm>
          <a:prstGeom prst="flowChartConnector">
            <a:avLst/>
          </a:prstGeom>
          <a:noFill/>
          <a:ln>
            <a:noFill/>
          </a:ln>
        </p:spPr>
      </p:pic>
      <p:pic>
        <p:nvPicPr>
          <p:cNvPr id="213" name="Google Shape;213;p55" descr="A person with a beard&#10;&#10;Description automatically generated with low confidence"/>
          <p:cNvPicPr preferRelativeResize="0"/>
          <p:nvPr/>
        </p:nvPicPr>
        <p:blipFill rotWithShape="1">
          <a:blip r:embed="rId11">
            <a:alphaModFix/>
          </a:blip>
          <a:srcRect l="14160" r="14004"/>
          <a:stretch/>
        </p:blipFill>
        <p:spPr>
          <a:xfrm>
            <a:off x="10753344" y="4535424"/>
            <a:ext cx="880529" cy="908764"/>
          </a:xfrm>
          <a:prstGeom prst="flowChartConnector">
            <a:avLst/>
          </a:prstGeom>
          <a:noFill/>
          <a:ln>
            <a:noFill/>
          </a:ln>
        </p:spPr>
      </p:pic>
      <p:sp>
        <p:nvSpPr>
          <p:cNvPr id="214" name="Google Shape;214;p55"/>
          <p:cNvSpPr txBox="1"/>
          <p:nvPr/>
        </p:nvSpPr>
        <p:spPr>
          <a:xfrm>
            <a:off x="10753343" y="5577840"/>
            <a:ext cx="1127677" cy="3231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i="0" u="none" strike="noStrike" cap="none">
                <a:solidFill>
                  <a:schemeClr val="dk2"/>
                </a:solidFill>
                <a:latin typeface="PT Serif"/>
                <a:ea typeface="PT Serif"/>
                <a:cs typeface="PT Serif"/>
                <a:sym typeface="PT Serif"/>
              </a:rPr>
              <a:t>Travis Hoffmann</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215" name="Google Shape;215;p55"/>
          <p:cNvSpPr txBox="1"/>
          <p:nvPr/>
        </p:nvSpPr>
        <p:spPr>
          <a:xfrm>
            <a:off x="5797268" y="3209544"/>
            <a:ext cx="1518000" cy="507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6" name="Google Shape;216;p55" descr="A person with a beard&#10;&#10;Description automatically generated with low confidence"/>
          <p:cNvPicPr preferRelativeResize="0"/>
          <p:nvPr/>
        </p:nvPicPr>
        <p:blipFill rotWithShape="1">
          <a:blip r:embed="rId12">
            <a:alphaModFix/>
          </a:blip>
          <a:srcRect r="213" b="21596"/>
          <a:stretch/>
        </p:blipFill>
        <p:spPr>
          <a:xfrm>
            <a:off x="5806195" y="2176272"/>
            <a:ext cx="900000" cy="942900"/>
          </a:xfrm>
          <a:prstGeom prst="flowChartConnector">
            <a:avLst/>
          </a:prstGeom>
          <a:noFill/>
          <a:ln>
            <a:noFill/>
          </a:ln>
        </p:spPr>
      </p:pic>
      <p:pic>
        <p:nvPicPr>
          <p:cNvPr id="217" name="Google Shape;217;p55" descr="A person wearing sunglasses&#10;&#10;Description automatically generated with medium confidence"/>
          <p:cNvPicPr preferRelativeResize="0"/>
          <p:nvPr/>
        </p:nvPicPr>
        <p:blipFill rotWithShape="1">
          <a:blip r:embed="rId13">
            <a:alphaModFix/>
          </a:blip>
          <a:srcRect/>
          <a:stretch/>
        </p:blipFill>
        <p:spPr>
          <a:xfrm>
            <a:off x="3885409" y="4533836"/>
            <a:ext cx="841059" cy="910240"/>
          </a:xfrm>
          <a:prstGeom prst="flowChartConnector">
            <a:avLst/>
          </a:prstGeom>
          <a:noFill/>
          <a:ln>
            <a:noFill/>
          </a:ln>
        </p:spPr>
      </p:pic>
      <p:pic>
        <p:nvPicPr>
          <p:cNvPr id="218" name="Google Shape;218;p55" descr="A picture containing person, person&#10;&#10;Description automatically generated"/>
          <p:cNvPicPr preferRelativeResize="0"/>
          <p:nvPr/>
        </p:nvPicPr>
        <p:blipFill rotWithShape="1">
          <a:blip r:embed="rId14">
            <a:alphaModFix/>
          </a:blip>
          <a:srcRect l="13914" r="13415" b="48591"/>
          <a:stretch/>
        </p:blipFill>
        <p:spPr>
          <a:xfrm>
            <a:off x="448056" y="4535424"/>
            <a:ext cx="1024121" cy="937158"/>
          </a:xfrm>
          <a:prstGeom prst="flowChartConnector">
            <a:avLst/>
          </a:prstGeom>
          <a:noFill/>
          <a:ln>
            <a:noFill/>
          </a:ln>
        </p:spPr>
      </p:pic>
      <p:pic>
        <p:nvPicPr>
          <p:cNvPr id="219" name="Google Shape;219;p55"/>
          <p:cNvPicPr preferRelativeResize="0"/>
          <p:nvPr/>
        </p:nvPicPr>
        <p:blipFill rotWithShape="1">
          <a:blip r:embed="rId15">
            <a:alphaModFix/>
          </a:blip>
          <a:srcRect/>
          <a:stretch/>
        </p:blipFill>
        <p:spPr>
          <a:xfrm>
            <a:off x="5841724" y="4534026"/>
            <a:ext cx="921000" cy="939936"/>
          </a:xfrm>
          <a:prstGeom prst="rect">
            <a:avLst/>
          </a:prstGeom>
          <a:noFill/>
          <a:ln>
            <a:noFill/>
          </a:ln>
        </p:spPr>
      </p:pic>
      <p:sp>
        <p:nvSpPr>
          <p:cNvPr id="220" name="Google Shape;220;p55"/>
          <p:cNvSpPr txBox="1"/>
          <p:nvPr/>
        </p:nvSpPr>
        <p:spPr>
          <a:xfrm>
            <a:off x="5632850" y="5447350"/>
            <a:ext cx="1658700" cy="938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1100" b="1" i="0" u="none" strike="noStrike" cap="none">
                <a:solidFill>
                  <a:srgbClr val="303A46"/>
                </a:solidFill>
                <a:latin typeface="PT Serif"/>
                <a:ea typeface="PT Serif"/>
                <a:cs typeface="PT Serif"/>
                <a:sym typeface="PT Serif"/>
              </a:rPr>
              <a:t>Teagan Stephenson</a:t>
            </a:r>
            <a:endParaRPr sz="1100" b="1" i="0" u="none" strike="noStrike" cap="none">
              <a:solidFill>
                <a:srgbClr val="303A46"/>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Ft. Lauderdale, FL</a:t>
            </a:r>
            <a:endParaRPr sz="1100" b="0" i="0" u="none" strike="noStrike" cap="none">
              <a:solidFill>
                <a:srgbClr val="303A46"/>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Full Stack Engineer</a:t>
            </a:r>
            <a:endParaRPr sz="1100" b="0" i="0" u="none" strike="noStrike" cap="none">
              <a:solidFill>
                <a:srgbClr val="303A46"/>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1095-B Product Only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4"/>
        <p:cNvGrpSpPr/>
        <p:nvPr/>
      </p:nvGrpSpPr>
      <p:grpSpPr>
        <a:xfrm>
          <a:off x="0" y="0"/>
          <a:ext cx="0" cy="0"/>
          <a:chOff x="0" y="0"/>
          <a:chExt cx="0" cy="0"/>
        </a:xfrm>
      </p:grpSpPr>
      <p:sp>
        <p:nvSpPr>
          <p:cNvPr id="675" name="Google Shape;675;p20"/>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5 Deliverables – Health Hub </a:t>
            </a:r>
            <a:endParaRPr sz="2800"/>
          </a:p>
        </p:txBody>
      </p:sp>
      <p:sp>
        <p:nvSpPr>
          <p:cNvPr id="676" name="Google Shape;676;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20</a:t>
            </a:fld>
            <a:endParaRPr>
              <a:latin typeface="Source Sans Pro"/>
              <a:ea typeface="Source Sans Pro"/>
              <a:cs typeface="Source Sans Pro"/>
              <a:sym typeface="Source Sans Pro"/>
            </a:endParaRPr>
          </a:p>
        </p:txBody>
      </p:sp>
      <p:graphicFrame>
        <p:nvGraphicFramePr>
          <p:cNvPr id="677" name="Google Shape;677;p20"/>
          <p:cNvGraphicFramePr/>
          <p:nvPr/>
        </p:nvGraphicFramePr>
        <p:xfrm>
          <a:off x="411480" y="914400"/>
          <a:ext cx="3000000" cy="3000000"/>
        </p:xfrm>
        <a:graphic>
          <a:graphicData uri="http://schemas.openxmlformats.org/drawingml/2006/table">
            <a:tbl>
              <a:tblPr>
                <a:noFill/>
                <a:tableStyleId>{5BF07F3B-5C5C-4648-974E-512A5FAD4ECB}</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#42887 </a:t>
                      </a:r>
                      <a:r>
                        <a:rPr lang="en-US" sz="1000" u="none" strike="noStrike" cap="none">
                          <a:solidFill>
                            <a:schemeClr val="dk2"/>
                          </a:solidFill>
                          <a:latin typeface="Source Sans Pro"/>
                          <a:ea typeface="Source Sans Pro"/>
                          <a:cs typeface="Source Sans Pro"/>
                          <a:sym typeface="Source Sans Pro"/>
                        </a:rPr>
                        <a:t>Submit for additional caregiver cohorts with VA research &amp; Perigean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 Tami</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Additional cohort recruitment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6/17/22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#42799 </a:t>
                      </a:r>
                      <a:r>
                        <a:rPr lang="en-US" sz="1000" u="none" strike="noStrike" cap="none">
                          <a:solidFill>
                            <a:schemeClr val="dk2"/>
                          </a:solidFill>
                          <a:latin typeface="Source Sans Pro"/>
                          <a:ea typeface="Source Sans Pro"/>
                          <a:cs typeface="Source Sans Pro"/>
                          <a:sym typeface="Source Sans Pro"/>
                        </a:rPr>
                        <a:t>Continue to monitor IA teejack test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b="0" i="0" u="none" strike="noStrike" cap="none">
                          <a:solidFill>
                            <a:srgbClr val="3A3E3A"/>
                          </a:solidFill>
                          <a:latin typeface="PT Serif"/>
                          <a:ea typeface="PT Serif"/>
                          <a:cs typeface="PT Serif"/>
                          <a:sym typeface="PT Serif"/>
                        </a:rPr>
                        <a:t>NR</a:t>
                      </a:r>
                      <a:endParaRPr sz="1000" b="0" i="0" u="none" strike="noStrike" cap="none">
                        <a:solidFill>
                          <a:srgbClr val="3A3E3A"/>
                        </a:solidFill>
                        <a:latin typeface="PT Serif"/>
                        <a:ea typeface="PT Serif"/>
                        <a:cs typeface="PT Serif"/>
                        <a:sym typeface="PT Serif"/>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#42886 </a:t>
                      </a:r>
                      <a:r>
                        <a:rPr lang="en-US" sz="1000" u="none" strike="noStrike" cap="none">
                          <a:solidFill>
                            <a:schemeClr val="dk2"/>
                          </a:solidFill>
                          <a:latin typeface="Source Sans Pro"/>
                          <a:ea typeface="Source Sans Pro"/>
                          <a:cs typeface="Source Sans Pro"/>
                          <a:sym typeface="Source Sans Pro"/>
                        </a:rPr>
                        <a:t>Conduct research synthesis – Veterans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Design review deck</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8"/>
                        </a:rPr>
                        <a:t>Synthesis document</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a:t>
                      </a:r>
                      <a:r>
                        <a:rPr lang="en-US" sz="1000" u="none" strike="noStrike" cap="none">
                          <a:solidFill>
                            <a:srgbClr val="303A46"/>
                          </a:solidFill>
                          <a:latin typeface="Source Sans Pro"/>
                          <a:ea typeface="Source Sans Pro"/>
                          <a:cs typeface="Source Sans Pro"/>
                          <a:sym typeface="Source Sans Pro"/>
                        </a:rPr>
                        <a:t>3</a:t>
                      </a:r>
                      <a:r>
                        <a:rPr lang="en-US" sz="1000" b="0" i="0" u="none" strike="noStrike" cap="none">
                          <a:solidFill>
                            <a:srgbClr val="303A46"/>
                          </a:solidFill>
                          <a:latin typeface="Source Sans Pro"/>
                          <a:ea typeface="Source Sans Pro"/>
                          <a:cs typeface="Source Sans Pro"/>
                          <a:sym typeface="Source Sans Pro"/>
                        </a:rPr>
                        <a:t>/2022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78" name="Google Shape;678;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5 Deliverables</a:t>
            </a:r>
            <a:endParaRPr sz="1800" b="0" i="0" u="none" strike="noStrike" cap="none">
              <a:solidFill>
                <a:schemeClr val="dk1"/>
              </a:solidFill>
              <a:latin typeface="Calibri"/>
              <a:ea typeface="Calibri"/>
              <a:cs typeface="Calibri"/>
              <a:sym typeface="Calibri"/>
            </a:endParaRPr>
          </a:p>
        </p:txBody>
      </p:sp>
      <p:sp>
        <p:nvSpPr>
          <p:cNvPr id="679" name="Google Shape;679;p2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3"/>
        <p:cNvGrpSpPr/>
        <p:nvPr/>
      </p:nvGrpSpPr>
      <p:grpSpPr>
        <a:xfrm>
          <a:off x="0" y="0"/>
          <a:ext cx="0" cy="0"/>
          <a:chOff x="0" y="0"/>
          <a:chExt cx="0" cy="0"/>
        </a:xfrm>
      </p:grpSpPr>
      <p:sp>
        <p:nvSpPr>
          <p:cNvPr id="684" name="Google Shape;684;g127d9e567cc_1_85"/>
          <p:cNvSpPr txBox="1">
            <a:spLocks noGrp="1"/>
          </p:cNvSpPr>
          <p:nvPr>
            <p:ph type="title"/>
          </p:nvPr>
        </p:nvSpPr>
        <p:spPr>
          <a:xfrm>
            <a:off x="411480" y="457200"/>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5 Deliverables – 1095-B (1 of 2) </a:t>
            </a:r>
            <a:endParaRPr sz="2800"/>
          </a:p>
        </p:txBody>
      </p:sp>
      <p:sp>
        <p:nvSpPr>
          <p:cNvPr id="685" name="Google Shape;685;g127d9e567cc_1_85"/>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graphicFrame>
        <p:nvGraphicFramePr>
          <p:cNvPr id="686" name="Google Shape;686;g127d9e567cc_1_85"/>
          <p:cNvGraphicFramePr/>
          <p:nvPr/>
        </p:nvGraphicFramePr>
        <p:xfrm>
          <a:off x="411480" y="914400"/>
          <a:ext cx="3000000" cy="3000000"/>
        </p:xfrm>
        <a:graphic>
          <a:graphicData uri="http://schemas.openxmlformats.org/drawingml/2006/table">
            <a:tbl>
              <a:tblPr>
                <a:noFill/>
                <a:tableStyleId>{5BF07F3B-5C5C-4648-974E-512A5FAD4ECB}</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#40454</a:t>
                      </a:r>
                      <a:r>
                        <a:rPr lang="en-US" sz="1000" b="0" i="0" u="none" strike="noStrike" cap="none">
                          <a:solidFill>
                            <a:schemeClr val="dk1"/>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PM to f/u w/ VA-PO on HEC documents being translated into Spanish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a:solidFill>
                            <a:srgbClr val="3A3E3A"/>
                          </a:solidFill>
                          <a:latin typeface="Source Sans Pro"/>
                          <a:ea typeface="Source Sans Pro"/>
                          <a:cs typeface="Source Sans Pro"/>
                          <a:sym typeface="Source Sans Pro"/>
                        </a:rPr>
                        <a:t>NR</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4"/>
                        </a:rPr>
                        <a:t>#39722</a:t>
                      </a:r>
                      <a:r>
                        <a:rPr lang="en-US" sz="1000" b="0" i="0" u="none" strike="noStrike" cap="none">
                          <a:solidFill>
                            <a:schemeClr val="dk1"/>
                          </a:solidFill>
                          <a:latin typeface="Source Sans Pro"/>
                          <a:ea typeface="Source Sans Pro"/>
                          <a:cs typeface="Source Sans Pro"/>
                          <a:sym typeface="Source Sans Pro"/>
                        </a:rPr>
                        <a:t>  PM to f/u on VA 508 accessibility support ticket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5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5"/>
                        </a:rPr>
                        <a:t>YourIT # RITM6608047</a:t>
                      </a:r>
                      <a:endParaRPr sz="100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#38351</a:t>
                      </a:r>
                      <a:r>
                        <a:rPr lang="en-US" sz="1000" b="0" i="0" u="none" strike="noStrike" cap="none">
                          <a:solidFill>
                            <a:schemeClr val="dk1"/>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Collaboration cycle: Staging review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5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6"/>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7"/>
                        </a:rPr>
                        <a:t>#39723</a:t>
                      </a:r>
                      <a:r>
                        <a:rPr lang="en-US" sz="1000" b="0" i="0" u="none" strike="noStrike" cap="none">
                          <a:solidFill>
                            <a:schemeClr val="dk1"/>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PM team to f/u on VA Notify ticket for opt-in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5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8"/>
                        </a:rPr>
                        <a:t>#CMDMRP-2269</a:t>
                      </a:r>
                      <a:endParaRPr sz="100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9"/>
                        </a:rPr>
                        <a:t>#42861</a:t>
                      </a:r>
                      <a:r>
                        <a:rPr lang="en-US" sz="1000" b="0" i="0" u="none" strike="noStrike" cap="none">
                          <a:solidFill>
                            <a:schemeClr val="dk2"/>
                          </a:solidFill>
                          <a:latin typeface="Source Sans Pro"/>
                          <a:ea typeface="Source Sans Pro"/>
                          <a:cs typeface="Source Sans Pro"/>
                          <a:sym typeface="Source Sans Pro"/>
                        </a:rPr>
                        <a:t> Seek approval of final designs from Tarsha at HEC</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0"/>
                        </a:rPr>
                        <a:t>Business owner brief</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a:t>
                      </a:r>
                      <a:r>
                        <a:rPr lang="en-US" sz="1000" u="none" strike="noStrike" cap="none">
                          <a:solidFill>
                            <a:srgbClr val="303A46"/>
                          </a:solidFill>
                          <a:latin typeface="Source Sans Pro"/>
                          <a:ea typeface="Source Sans Pro"/>
                          <a:cs typeface="Source Sans Pro"/>
                          <a:sym typeface="Source Sans Pro"/>
                        </a:rPr>
                        <a:t>7</a:t>
                      </a:r>
                      <a:r>
                        <a:rPr lang="en-US" sz="1000" b="0" i="0" u="none" strike="noStrike" cap="none">
                          <a:solidFill>
                            <a:srgbClr val="303A46"/>
                          </a:solidFill>
                          <a:latin typeface="Source Sans Pro"/>
                          <a:ea typeface="Source Sans Pro"/>
                          <a:cs typeface="Source Sans Pro"/>
                          <a:sym typeface="Source Sans Pro"/>
                        </a:rPr>
                        <a:t>/2022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1"/>
                        </a:rPr>
                        <a:t>#41560</a:t>
                      </a:r>
                      <a:r>
                        <a:rPr lang="en-US" sz="1000" u="none" strike="noStrike" cap="none">
                          <a:latin typeface="Source Sans Pro"/>
                          <a:ea typeface="Source Sans Pro"/>
                          <a:cs typeface="Source Sans Pro"/>
                          <a:sym typeface="Source Sans Pro"/>
                        </a:rPr>
                        <a:t> </a:t>
                      </a:r>
                      <a:r>
                        <a:rPr lang="en-US" sz="1000" u="none" strike="noStrike" cap="none">
                          <a:solidFill>
                            <a:schemeClr val="dk2"/>
                          </a:solidFill>
                          <a:latin typeface="Source Sans Pro"/>
                          <a:ea typeface="Source Sans Pro"/>
                          <a:cs typeface="Source Sans Pro"/>
                          <a:sym typeface="Source Sans Pro"/>
                        </a:rPr>
                        <a:t>User acceptance criteria (UAT)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rgbClr val="3A3E3A"/>
                          </a:solidFill>
                          <a:latin typeface="Source Sans Pro"/>
                          <a:ea typeface="Source Sans Pro"/>
                          <a:cs typeface="Source Sans Pro"/>
                          <a:sym typeface="Source Sans Pro"/>
                        </a:rPr>
                        <a:t>NR</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2"/>
                        </a:rPr>
                        <a:t>#36175</a:t>
                      </a:r>
                      <a:r>
                        <a:rPr lang="en-US" sz="1000" b="0" i="0" u="none" strike="noStrike" cap="none">
                          <a:solidFill>
                            <a:schemeClr val="dk1"/>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Collaboration cycle: Analytics implementation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5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12"/>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3"/>
                        </a:rPr>
                        <a:t>#38387</a:t>
                      </a:r>
                      <a:r>
                        <a:rPr lang="en-US" sz="1000" b="0" i="0" u="none" strike="noStrike" cap="none">
                          <a:solidFill>
                            <a:schemeClr val="dk1"/>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1095-B Team staging review accessibility checklist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dk1"/>
                        </a:buClr>
                        <a:buSzPts val="5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13"/>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4"/>
                        </a:rPr>
                        <a:t>#42974</a:t>
                      </a:r>
                      <a:r>
                        <a:rPr lang="en-US" sz="1000" u="none" strike="noStrike" cap="none">
                          <a:solidFill>
                            <a:schemeClr val="dk2"/>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Trial run populated IRS 1095-B form through widget with screen reader</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4"/>
                        </a:rPr>
                        <a:t>Notes from test in ticket</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a:t>
                      </a:r>
                      <a:r>
                        <a:rPr lang="en-US" sz="1000" u="none" strike="noStrike" cap="none">
                          <a:solidFill>
                            <a:srgbClr val="303A46"/>
                          </a:solidFill>
                          <a:latin typeface="Source Sans Pro"/>
                          <a:ea typeface="Source Sans Pro"/>
                          <a:cs typeface="Source Sans Pro"/>
                          <a:sym typeface="Source Sans Pro"/>
                        </a:rPr>
                        <a:t>7</a:t>
                      </a:r>
                      <a:r>
                        <a:rPr lang="en-US" sz="1000" b="0" i="0" u="none" strike="noStrike" cap="none">
                          <a:solidFill>
                            <a:srgbClr val="303A46"/>
                          </a:solidFill>
                          <a:latin typeface="Source Sans Pro"/>
                          <a:ea typeface="Source Sans Pro"/>
                          <a:cs typeface="Source Sans Pro"/>
                          <a:sym typeface="Source Sans Pro"/>
                        </a:rPr>
                        <a:t>/2022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5"/>
                        </a:rPr>
                        <a:t>#42889</a:t>
                      </a:r>
                      <a:r>
                        <a:rPr lang="en-US" sz="1000" u="none" strike="noStrike" cap="none">
                          <a:solidFill>
                            <a:schemeClr val="dk2"/>
                          </a:solidFill>
                          <a:latin typeface="Source Sans Pro"/>
                          <a:ea typeface="Source Sans Pro"/>
                          <a:cs typeface="Source Sans Pro"/>
                          <a:sym typeface="Source Sans Pro"/>
                        </a:rPr>
                        <a:t> Iterate on opt-in designs based on feedback</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6"/>
                        </a:rPr>
                        <a:t>Sketch designs</a:t>
                      </a:r>
                      <a:endParaRPr sz="1000" u="none" strike="noStrike" cap="none">
                        <a:solidFill>
                          <a:srgbClr val="3A3E3A"/>
                        </a:solidFill>
                        <a:latin typeface="Source Sans Pro"/>
                        <a:ea typeface="Source Sans Pro"/>
                        <a:cs typeface="Source Sans Pro"/>
                        <a:sym typeface="Source Sans Pro"/>
                      </a:endParaRPr>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7"/>
                        </a:rPr>
                        <a:t>Design review deck</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6/24/2022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Design</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8"/>
                        </a:rPr>
                        <a:t>#42892</a:t>
                      </a:r>
                      <a:r>
                        <a:rPr lang="en-US" sz="1000" u="none" strike="noStrike" cap="none">
                          <a:solidFill>
                            <a:schemeClr val="dk2"/>
                          </a:solidFill>
                          <a:latin typeface="Source Sans Pro"/>
                          <a:ea typeface="Source Sans Pro"/>
                          <a:cs typeface="Source Sans Pro"/>
                          <a:sym typeface="Source Sans Pro"/>
                        </a:rPr>
                        <a:t> Iterate on HEC documents to reflect opt-in design component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9"/>
                        </a:rPr>
                        <a:t>FAQ’s</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0"/>
                        </a:rPr>
                        <a:t>Fact sheet</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1"/>
                        </a:rPr>
                        <a:t>User guide</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2"/>
                        </a:rPr>
                        <a:t>Cover letter</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Product</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3"/>
                        </a:rPr>
                        <a:t>#42888</a:t>
                      </a:r>
                      <a:r>
                        <a:rPr lang="en-US" sz="1000" u="none" strike="noStrike" cap="none">
                          <a:solidFill>
                            <a:schemeClr val="dk2"/>
                          </a:solidFill>
                          <a:latin typeface="Source Sans Pro"/>
                          <a:ea typeface="Source Sans Pro"/>
                          <a:cs typeface="Source Sans Pro"/>
                          <a:sym typeface="Source Sans Pro"/>
                        </a:rPr>
                        <a:t> Discovery as to what is needed for opt-in legal review</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rgbClr val="3A3E3A"/>
                          </a:solidFill>
                          <a:latin typeface="Source Sans Pro"/>
                          <a:ea typeface="Source Sans Pro"/>
                          <a:cs typeface="Source Sans Pro"/>
                          <a:sym typeface="Source Sans Pro"/>
                        </a:rPr>
                        <a:t>NR</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87" name="Google Shape;687;g127d9e567cc_1_85"/>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5 Deliverables</a:t>
            </a:r>
            <a:endParaRPr sz="1800" b="0" i="0" u="none" strike="noStrike" cap="none">
              <a:solidFill>
                <a:schemeClr val="dk1"/>
              </a:solidFill>
              <a:latin typeface="Calibri"/>
              <a:ea typeface="Calibri"/>
              <a:cs typeface="Calibri"/>
              <a:sym typeface="Calibri"/>
            </a:endParaRPr>
          </a:p>
        </p:txBody>
      </p:sp>
      <p:sp>
        <p:nvSpPr>
          <p:cNvPr id="688" name="Google Shape;688;g127d9e567cc_1_8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27"/>
          <p:cNvSpPr txBox="1">
            <a:spLocks noGrp="1"/>
          </p:cNvSpPr>
          <p:nvPr>
            <p:ph type="title"/>
          </p:nvPr>
        </p:nvSpPr>
        <p:spPr>
          <a:xfrm>
            <a:off x="411480" y="457200"/>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5 Deliverables – 1095-B (2 of 2) </a:t>
            </a:r>
            <a:endParaRPr sz="2800"/>
          </a:p>
        </p:txBody>
      </p:sp>
      <p:sp>
        <p:nvSpPr>
          <p:cNvPr id="694" name="Google Shape;694;p27"/>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22</a:t>
            </a:fld>
            <a:endParaRPr>
              <a:latin typeface="Source Sans Pro"/>
              <a:ea typeface="Source Sans Pro"/>
              <a:cs typeface="Source Sans Pro"/>
              <a:sym typeface="Source Sans Pro"/>
            </a:endParaRPr>
          </a:p>
        </p:txBody>
      </p:sp>
      <p:graphicFrame>
        <p:nvGraphicFramePr>
          <p:cNvPr id="695" name="Google Shape;695;p27"/>
          <p:cNvGraphicFramePr/>
          <p:nvPr/>
        </p:nvGraphicFramePr>
        <p:xfrm>
          <a:off x="411480" y="914400"/>
          <a:ext cx="3000000" cy="3000000"/>
        </p:xfrm>
        <a:graphic>
          <a:graphicData uri="http://schemas.openxmlformats.org/drawingml/2006/table">
            <a:tbl>
              <a:tblPr>
                <a:noFill/>
                <a:tableStyleId>{5BF07F3B-5C5C-4648-974E-512A5FAD4ECB}</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Content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#38709</a:t>
                      </a:r>
                      <a:r>
                        <a:rPr lang="en-US" sz="1000" u="none" strike="noStrike" cap="none">
                          <a:solidFill>
                            <a:schemeClr val="dk2"/>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Update call center documents </a:t>
                      </a:r>
                      <a:r>
                        <a:rPr lang="en-US" sz="1000" u="none" strike="noStrike" cap="none">
                          <a:solidFill>
                            <a:schemeClr val="dk2"/>
                          </a:solidFill>
                          <a:latin typeface="Source Sans Pro"/>
                          <a:ea typeface="Source Sans Pro"/>
                          <a:cs typeface="Source Sans Pro"/>
                          <a:sym typeface="Source Sans Pro"/>
                        </a:rPr>
                        <a:t>to </a:t>
                      </a:r>
                      <a:r>
                        <a:rPr lang="en-US" sz="1000" b="0" i="0" u="none" strike="noStrike" cap="none">
                          <a:solidFill>
                            <a:schemeClr val="dk2"/>
                          </a:solidFill>
                          <a:latin typeface="Source Sans Pro"/>
                          <a:ea typeface="Source Sans Pro"/>
                          <a:cs typeface="Source Sans Pro"/>
                          <a:sym typeface="Source Sans Pro"/>
                        </a:rPr>
                        <a:t>reflect approved opt-in design component and flow</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Product guide</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6/28/2022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#42890</a:t>
                      </a:r>
                      <a:r>
                        <a:rPr lang="en-US" sz="1000" u="none" strike="noStrike" cap="none">
                          <a:solidFill>
                            <a:schemeClr val="dk2"/>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Build process map for 1095-B notifications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6"/>
                        </a:rPr>
                        <a:t>Notifications process mural</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a:t>
                      </a:r>
                      <a:r>
                        <a:rPr lang="en-US" sz="1000" u="none" strike="noStrike" cap="none">
                          <a:solidFill>
                            <a:srgbClr val="303A46"/>
                          </a:solidFill>
                          <a:latin typeface="Source Sans Pro"/>
                          <a:ea typeface="Source Sans Pro"/>
                          <a:cs typeface="Source Sans Pro"/>
                          <a:sym typeface="Source Sans Pro"/>
                        </a:rPr>
                        <a:t>/23</a:t>
                      </a:r>
                      <a:r>
                        <a:rPr lang="en-US" sz="1000" b="0" i="0" u="none" strike="noStrike" cap="none">
                          <a:solidFill>
                            <a:srgbClr val="303A46"/>
                          </a:solidFill>
                          <a:latin typeface="Source Sans Pro"/>
                          <a:ea typeface="Source Sans Pro"/>
                          <a:cs typeface="Source Sans Pro"/>
                          <a:sym typeface="Source Sans Pro"/>
                        </a:rPr>
                        <a:t>/2022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7"/>
                        </a:rPr>
                        <a:t>#42694</a:t>
                      </a:r>
                      <a:r>
                        <a:rPr lang="en-US" sz="1000" u="none" strike="noStrike" cap="none">
                          <a:solidFill>
                            <a:schemeClr val="dk2"/>
                          </a:solidFill>
                          <a:latin typeface="Source Sans Pro"/>
                          <a:ea typeface="Source Sans Pro"/>
                          <a:cs typeface="Source Sans Pro"/>
                          <a:sym typeface="Source Sans Pro"/>
                        </a:rPr>
                        <a:t> </a:t>
                      </a:r>
                      <a:r>
                        <a:rPr lang="en-US" sz="1000" b="0" i="0" u="none" strike="noStrike" cap="none">
                          <a:solidFill>
                            <a:schemeClr val="dk2"/>
                          </a:solidFill>
                          <a:latin typeface="Source Sans Pro"/>
                          <a:ea typeface="Source Sans Pro"/>
                          <a:cs typeface="Source Sans Pro"/>
                          <a:sym typeface="Source Sans Pro"/>
                        </a:rPr>
                        <a:t>Review design component – Opt-in [1095-B / VA Profile]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8"/>
                        </a:rPr>
                        <a:t>Opt-in sketch design</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9"/>
                        </a:rPr>
                        <a:t>Design review deck</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a:t>
                      </a:r>
                      <a:r>
                        <a:rPr lang="en-US" sz="1000" u="none" strike="noStrike" cap="none">
                          <a:solidFill>
                            <a:srgbClr val="303A46"/>
                          </a:solidFill>
                          <a:latin typeface="Source Sans Pro"/>
                          <a:ea typeface="Source Sans Pro"/>
                          <a:cs typeface="Source Sans Pro"/>
                          <a:sym typeface="Source Sans Pro"/>
                        </a:rPr>
                        <a:t>4</a:t>
                      </a:r>
                      <a:r>
                        <a:rPr lang="en-US" sz="1000" b="0" i="0" u="none" strike="noStrike" cap="none">
                          <a:solidFill>
                            <a:srgbClr val="303A46"/>
                          </a:solidFill>
                          <a:latin typeface="Source Sans Pro"/>
                          <a:ea typeface="Source Sans Pro"/>
                          <a:cs typeface="Source Sans Pro"/>
                          <a:sym typeface="Source Sans Pro"/>
                        </a:rPr>
                        <a:t>/2022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0"/>
                        </a:rPr>
                        <a:t>#43487</a:t>
                      </a:r>
                      <a:r>
                        <a:rPr lang="en-US" sz="1000" u="none" strike="noStrike" cap="none">
                          <a:solidFill>
                            <a:schemeClr val="dk2"/>
                          </a:solidFill>
                          <a:latin typeface="Source Sans Pro"/>
                          <a:ea typeface="Source Sans Pro"/>
                          <a:cs typeface="Source Sans Pro"/>
                          <a:sym typeface="Source Sans Pro"/>
                        </a:rPr>
                        <a:t> Create mock-ups of potential 508 solutions using various combinations of text / PDF for review by VA-PO</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1"/>
                        </a:rPr>
                        <a:t>Mock-up sketch file</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2"/>
                        </a:rPr>
                        <a:t>Business owner brief</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a:t>
                      </a:r>
                      <a:r>
                        <a:rPr lang="en-US" sz="1000" u="none" strike="noStrike" cap="none">
                          <a:solidFill>
                            <a:srgbClr val="303A46"/>
                          </a:solidFill>
                          <a:latin typeface="Source Sans Pro"/>
                          <a:ea typeface="Source Sans Pro"/>
                          <a:cs typeface="Source Sans Pro"/>
                          <a:sym typeface="Source Sans Pro"/>
                        </a:rPr>
                        <a:t>7</a:t>
                      </a:r>
                      <a:r>
                        <a:rPr lang="en-US" sz="1000" b="0" i="0" u="none" strike="noStrike" cap="none">
                          <a:solidFill>
                            <a:srgbClr val="303A46"/>
                          </a:solidFill>
                          <a:latin typeface="Source Sans Pro"/>
                          <a:ea typeface="Source Sans Pro"/>
                          <a:cs typeface="Source Sans Pro"/>
                          <a:sym typeface="Source Sans Pro"/>
                        </a:rPr>
                        <a:t>/2022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Design</a:t>
                      </a:r>
                      <a:endParaRPr sz="1000" b="0" i="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3"/>
                        </a:rPr>
                        <a:t>#43486</a:t>
                      </a:r>
                      <a:r>
                        <a:rPr lang="en-US" sz="1000" u="none" strike="noStrike" cap="none">
                          <a:latin typeface="Source Sans Pro"/>
                          <a:ea typeface="Source Sans Pro"/>
                          <a:cs typeface="Source Sans Pro"/>
                          <a:sym typeface="Source Sans Pro"/>
                        </a:rPr>
                        <a:t> </a:t>
                      </a:r>
                      <a:r>
                        <a:rPr lang="en-US" sz="1000" u="none" strike="noStrike" cap="none">
                          <a:solidFill>
                            <a:schemeClr val="dk2"/>
                          </a:solidFill>
                          <a:latin typeface="Source Sans Pro"/>
                          <a:ea typeface="Source Sans Pro"/>
                          <a:cs typeface="Source Sans Pro"/>
                          <a:sym typeface="Source Sans Pro"/>
                        </a:rPr>
                        <a:t>Conduct discovery into alternate forms of 1095-B w/ IRS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2"/>
                        </a:rPr>
                        <a:t>Business owner brief </a:t>
                      </a:r>
                      <a:endParaRPr sz="1000" u="none" strike="noStrike" cap="none">
                        <a:latin typeface="Source Sans Pro"/>
                        <a:ea typeface="Source Sans Pro"/>
                        <a:cs typeface="Source Sans Pro"/>
                        <a:sym typeface="Source Sans Pro"/>
                      </a:endParaRPr>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4"/>
                        </a:rPr>
                        <a:t>Text version</a:t>
                      </a:r>
                      <a:endParaRPr sz="1400" b="0" i="0" u="none" strike="noStrike" cap="none">
                        <a:solidFill>
                          <a:srgbClr val="3A3E3A"/>
                        </a:solidFill>
                        <a:latin typeface="Arial"/>
                        <a:ea typeface="Arial"/>
                        <a:cs typeface="Arial"/>
                        <a:sym typeface="Aria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6/2</a:t>
                      </a:r>
                      <a:r>
                        <a:rPr lang="en-US" sz="1000" u="none" strike="noStrike" cap="none">
                          <a:solidFill>
                            <a:srgbClr val="303A46"/>
                          </a:solidFill>
                          <a:latin typeface="Source Sans Pro"/>
                          <a:ea typeface="Source Sans Pro"/>
                          <a:cs typeface="Source Sans Pro"/>
                          <a:sym typeface="Source Sans Pro"/>
                        </a:rPr>
                        <a:t>7</a:t>
                      </a:r>
                      <a:r>
                        <a:rPr lang="en-US" sz="1000" b="0" i="0" u="none" strike="noStrike" cap="none">
                          <a:solidFill>
                            <a:srgbClr val="303A46"/>
                          </a:solidFill>
                          <a:latin typeface="Source Sans Pro"/>
                          <a:ea typeface="Source Sans Pro"/>
                          <a:cs typeface="Source Sans Pro"/>
                          <a:sym typeface="Source Sans Pro"/>
                        </a:rPr>
                        <a:t>/2022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96" name="Google Shape;696;p27"/>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5 Deliverables</a:t>
            </a:r>
            <a:endParaRPr sz="1800" b="0" i="0" u="none" strike="noStrike" cap="none">
              <a:solidFill>
                <a:schemeClr val="dk1"/>
              </a:solidFill>
              <a:latin typeface="Calibri"/>
              <a:ea typeface="Calibri"/>
              <a:cs typeface="Calibri"/>
              <a:sym typeface="Calibri"/>
            </a:endParaRPr>
          </a:p>
        </p:txBody>
      </p:sp>
      <p:sp>
        <p:nvSpPr>
          <p:cNvPr id="697" name="Google Shape;697;p2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6</a:t>
            </a:r>
            <a:endParaRPr/>
          </a:p>
        </p:txBody>
      </p:sp>
      <p:sp>
        <p:nvSpPr>
          <p:cNvPr id="703" name="Google Shape;703;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5 DEMO</a:t>
            </a:r>
            <a:endParaRPr/>
          </a:p>
        </p:txBody>
      </p:sp>
      <p:sp>
        <p:nvSpPr>
          <p:cNvPr id="704" name="Google Shape;704;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705" name="Google Shape;705;p2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9"/>
        <p:cNvGrpSpPr/>
        <p:nvPr/>
      </p:nvGrpSpPr>
      <p:grpSpPr>
        <a:xfrm>
          <a:off x="0" y="0"/>
          <a:ext cx="0" cy="0"/>
          <a:chOff x="0" y="0"/>
          <a:chExt cx="0" cy="0"/>
        </a:xfrm>
      </p:grpSpPr>
      <p:graphicFrame>
        <p:nvGraphicFramePr>
          <p:cNvPr id="710" name="Google Shape;710;p68"/>
          <p:cNvGraphicFramePr/>
          <p:nvPr/>
        </p:nvGraphicFramePr>
        <p:xfrm>
          <a:off x="435089" y="1888500"/>
          <a:ext cx="3000000" cy="3000000"/>
        </p:xfrm>
        <a:graphic>
          <a:graphicData uri="http://schemas.openxmlformats.org/drawingml/2006/table">
            <a:tbl>
              <a:tblPr firstRow="1" bandRow="1">
                <a:noFill/>
                <a:tableStyleId>{FED2BB69-346E-477A-9B93-AD100BD5365C}</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Next sprint demo:</a:t>
                      </a:r>
                      <a:r>
                        <a:rPr lang="en-US" sz="1200" b="1" i="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June 28th  </a:t>
                      </a:r>
                      <a:endParaRPr sz="1400" u="none" strike="noStrike" cap="none"/>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711" name="Google Shape;711;p68"/>
          <p:cNvCxnSpPr/>
          <p:nvPr/>
        </p:nvCxnSpPr>
        <p:spPr>
          <a:xfrm>
            <a:off x="3389369" y="6103053"/>
            <a:ext cx="8085600" cy="0"/>
          </a:xfrm>
          <a:prstGeom prst="straightConnector1">
            <a:avLst/>
          </a:prstGeom>
          <a:noFill/>
          <a:ln w="9525" cap="flat" cmpd="sng">
            <a:solidFill>
              <a:srgbClr val="747C74"/>
            </a:solidFill>
            <a:prstDash val="dot"/>
            <a:round/>
            <a:headEnd type="none" w="sm" len="sm"/>
            <a:tailEnd type="none" w="sm" len="sm"/>
          </a:ln>
        </p:spPr>
      </p:cxnSp>
      <p:cxnSp>
        <p:nvCxnSpPr>
          <p:cNvPr id="712" name="Google Shape;712;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713" name="Google Shape;713;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a:solidFill>
                  <a:schemeClr val="dk1"/>
                </a:solidFill>
                <a:latin typeface="PT Serif"/>
                <a:ea typeface="PT Serif"/>
                <a:cs typeface="PT Serif"/>
                <a:sym typeface="PT Serif"/>
              </a:rPr>
              <a:t>Sprint 6 of Health Hub will focus on </a:t>
            </a:r>
            <a:endParaRPr sz="1400" b="0" i="0" u="none" strike="noStrike" cap="none">
              <a:solidFill>
                <a:srgbClr val="000000"/>
              </a:solidFill>
              <a:latin typeface="Arial"/>
              <a:ea typeface="Arial"/>
              <a:cs typeface="Arial"/>
              <a:sym typeface="Arial"/>
            </a:endParaRPr>
          </a:p>
        </p:txBody>
      </p:sp>
      <p:sp>
        <p:nvSpPr>
          <p:cNvPr id="714" name="Google Shape;714;p68"/>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a:solidFill>
                  <a:schemeClr val="dk2"/>
                </a:solidFill>
                <a:latin typeface="PT Serif"/>
                <a:ea typeface="PT Serif"/>
                <a:cs typeface="PT Serif"/>
                <a:sym typeface="PT Serif"/>
              </a:rPr>
              <a:t>*Stories subject to change during Sprint planning</a:t>
            </a:r>
            <a:endParaRPr sz="1400" b="0" i="0" u="none" strike="noStrike" cap="none">
              <a:solidFill>
                <a:srgbClr val="000000"/>
              </a:solidFill>
              <a:latin typeface="Arial"/>
              <a:ea typeface="Arial"/>
              <a:cs typeface="Arial"/>
              <a:sym typeface="Arial"/>
            </a:endParaRPr>
          </a:p>
        </p:txBody>
      </p:sp>
      <p:sp>
        <p:nvSpPr>
          <p:cNvPr id="715" name="Google Shape;715;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24</a:t>
            </a:fld>
            <a:endParaRPr>
              <a:latin typeface="Source Sans Pro"/>
              <a:ea typeface="Source Sans Pro"/>
              <a:cs typeface="Source Sans Pro"/>
              <a:sym typeface="Source Sans Pro"/>
            </a:endParaRPr>
          </a:p>
        </p:txBody>
      </p:sp>
      <p:sp>
        <p:nvSpPr>
          <p:cNvPr id="716" name="Google Shape;716;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6 – Health Hub</a:t>
            </a:r>
            <a:endParaRPr sz="1800" b="0" i="0" u="none" strike="noStrike" cap="none">
              <a:solidFill>
                <a:schemeClr val="dk1"/>
              </a:solidFill>
              <a:latin typeface="Calibri"/>
              <a:ea typeface="Calibri"/>
              <a:cs typeface="Calibri"/>
              <a:sym typeface="Calibri"/>
            </a:endParaRPr>
          </a:p>
        </p:txBody>
      </p:sp>
      <p:sp>
        <p:nvSpPr>
          <p:cNvPr id="717" name="Google Shape;717;p68"/>
          <p:cNvSpPr txBox="1"/>
          <p:nvPr/>
        </p:nvSpPr>
        <p:spPr>
          <a:xfrm>
            <a:off x="4120027" y="2582506"/>
            <a:ext cx="6213900" cy="8928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IA treetest final synthesis - caregivers and Veterans’</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Determine research  next steps</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Plan prototype research</a:t>
            </a:r>
            <a:endParaRPr sz="1600" b="0" i="0" u="none" strike="noStrike" cap="none">
              <a:solidFill>
                <a:srgbClr val="000000"/>
              </a:solidFill>
              <a:latin typeface="PT Serif"/>
              <a:ea typeface="PT Serif"/>
              <a:cs typeface="PT Serif"/>
              <a:sym typeface="PT Serif"/>
            </a:endParaRPr>
          </a:p>
        </p:txBody>
      </p:sp>
      <p:sp>
        <p:nvSpPr>
          <p:cNvPr id="718" name="Google Shape;718;p68"/>
          <p:cNvSpPr txBox="1"/>
          <p:nvPr/>
        </p:nvSpPr>
        <p:spPr>
          <a:xfrm>
            <a:off x="3586659" y="2176674"/>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719" name="Google Shape;719;p68"/>
          <p:cNvSpPr txBox="1"/>
          <p:nvPr/>
        </p:nvSpPr>
        <p:spPr>
          <a:xfrm>
            <a:off x="4120015" y="4596861"/>
            <a:ext cx="6213900" cy="12006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Collaboration Cycle</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Build for triggers</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Design and build MVP accessibility</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300"/>
              <a:buFont typeface="PT Serif"/>
              <a:buAutoNum type="alphaUcPeriod"/>
            </a:pPr>
            <a:r>
              <a:rPr lang="en-US" sz="1500" b="0" i="0" u="none" strike="noStrike" cap="none">
                <a:solidFill>
                  <a:srgbClr val="000000"/>
                </a:solidFill>
                <a:latin typeface="PT Serif"/>
                <a:ea typeface="PT Serif"/>
                <a:cs typeface="PT Serif"/>
                <a:sym typeface="PT Serif"/>
              </a:rPr>
              <a:t>Notifications approved through Privacy office</a:t>
            </a:r>
            <a:endParaRPr sz="1400" b="0" i="0" u="none" strike="noStrike" cap="none">
              <a:solidFill>
                <a:srgbClr val="000000"/>
              </a:solidFill>
              <a:latin typeface="Arial"/>
              <a:ea typeface="Arial"/>
              <a:cs typeface="Arial"/>
              <a:sym typeface="Arial"/>
            </a:endParaRPr>
          </a:p>
        </p:txBody>
      </p:sp>
      <p:sp>
        <p:nvSpPr>
          <p:cNvPr id="720" name="Google Shape;720;p68"/>
          <p:cNvSpPr txBox="1"/>
          <p:nvPr/>
        </p:nvSpPr>
        <p:spPr>
          <a:xfrm>
            <a:off x="3586655" y="4227854"/>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721" name="Google Shape;721;p6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24"/>
          <p:cNvSpPr txBox="1">
            <a:spLocks noGrp="1"/>
          </p:cNvSpPr>
          <p:nvPr>
            <p:ph type="ctrTitle"/>
          </p:nvPr>
        </p:nvSpPr>
        <p:spPr>
          <a:xfrm>
            <a:off x="328730" y="2667102"/>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727" name="Google Shape;727;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5 DEMO</a:t>
            </a:r>
            <a:endParaRPr/>
          </a:p>
        </p:txBody>
      </p:sp>
      <p:sp>
        <p:nvSpPr>
          <p:cNvPr id="728" name="Google Shape;728;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
        <p:nvSpPr>
          <p:cNvPr id="729" name="Google Shape;729;p2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3"/>
        <p:cNvGrpSpPr/>
        <p:nvPr/>
      </p:nvGrpSpPr>
      <p:grpSpPr>
        <a:xfrm>
          <a:off x="0" y="0"/>
          <a:ext cx="0" cy="0"/>
          <a:chOff x="0" y="0"/>
          <a:chExt cx="0" cy="0"/>
        </a:xfrm>
      </p:grpSpPr>
      <p:sp>
        <p:nvSpPr>
          <p:cNvPr id="734" name="Google Shape;734;p28"/>
          <p:cNvSpPr txBox="1">
            <a:spLocks noGrp="1"/>
          </p:cNvSpPr>
          <p:nvPr>
            <p:ph type="title"/>
          </p:nvPr>
        </p:nvSpPr>
        <p:spPr>
          <a:xfrm>
            <a:off x="411480" y="713232"/>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(1 of 2)</a:t>
            </a:r>
            <a:endParaRPr/>
          </a:p>
        </p:txBody>
      </p:sp>
      <p:graphicFrame>
        <p:nvGraphicFramePr>
          <p:cNvPr id="735" name="Google Shape;735;p28"/>
          <p:cNvGraphicFramePr/>
          <p:nvPr/>
        </p:nvGraphicFramePr>
        <p:xfrm>
          <a:off x="405935" y="1240033"/>
          <a:ext cx="3000000" cy="3000000"/>
        </p:xfrm>
        <a:graphic>
          <a:graphicData uri="http://schemas.openxmlformats.org/drawingml/2006/table">
            <a:tbl>
              <a:tblPr>
                <a:noFill/>
                <a:tableStyleId>{5BF07F3B-5C5C-4648-974E-512A5FAD4ECB}</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736" name="Google Shape;736;p28"/>
          <p:cNvGrpSpPr/>
          <p:nvPr/>
        </p:nvGrpSpPr>
        <p:grpSpPr>
          <a:xfrm>
            <a:off x="419100" y="1427054"/>
            <a:ext cx="11353099" cy="230697"/>
            <a:chOff x="419100" y="1737020"/>
            <a:chExt cx="11353099" cy="230697"/>
          </a:xfrm>
        </p:grpSpPr>
        <p:cxnSp>
          <p:nvCxnSpPr>
            <p:cNvPr id="737" name="Google Shape;737;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738" name="Google Shape;738;p28"/>
            <p:cNvCxnSpPr/>
            <p:nvPr/>
          </p:nvCxnSpPr>
          <p:spPr>
            <a:xfrm>
              <a:off x="7651341" y="1737020"/>
              <a:ext cx="1147219" cy="0"/>
            </a:xfrm>
            <a:prstGeom prst="straightConnector1">
              <a:avLst/>
            </a:prstGeom>
            <a:noFill/>
            <a:ln w="12700" cap="flat" cmpd="sng">
              <a:solidFill>
                <a:schemeClr val="dk1"/>
              </a:solidFill>
              <a:prstDash val="solid"/>
              <a:round/>
              <a:headEnd type="none" w="sm" len="sm"/>
              <a:tailEnd type="none" w="sm" len="sm"/>
            </a:ln>
          </p:spPr>
        </p:cxnSp>
      </p:grpSp>
      <p:sp>
        <p:nvSpPr>
          <p:cNvPr id="739" name="Google Shape;739;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40" name="Google Shape;740;p28"/>
          <p:cNvSpPr/>
          <p:nvPr/>
        </p:nvSpPr>
        <p:spPr>
          <a:xfrm>
            <a:off x="9081573" y="2445569"/>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1" name="Google Shape;741;p28"/>
          <p:cNvSpPr/>
          <p:nvPr/>
        </p:nvSpPr>
        <p:spPr>
          <a:xfrm>
            <a:off x="9081575" y="510844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2" name="Google Shape;742;p28"/>
          <p:cNvSpPr/>
          <p:nvPr/>
        </p:nvSpPr>
        <p:spPr>
          <a:xfrm>
            <a:off x="9081574" y="186671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3" name="Google Shape;743;p28"/>
          <p:cNvSpPr/>
          <p:nvPr/>
        </p:nvSpPr>
        <p:spPr>
          <a:xfrm>
            <a:off x="9081573" y="3109854"/>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4" name="Google Shape;744;p28"/>
          <p:cNvSpPr/>
          <p:nvPr/>
        </p:nvSpPr>
        <p:spPr>
          <a:xfrm>
            <a:off x="9081573" y="6135162"/>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5" name="Google Shape;745;p28"/>
          <p:cNvSpPr/>
          <p:nvPr/>
        </p:nvSpPr>
        <p:spPr>
          <a:xfrm>
            <a:off x="9081573" y="4235850"/>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9"/>
        <p:cNvGrpSpPr/>
        <p:nvPr/>
      </p:nvGrpSpPr>
      <p:grpSpPr>
        <a:xfrm>
          <a:off x="0" y="0"/>
          <a:ext cx="0" cy="0"/>
          <a:chOff x="0" y="0"/>
          <a:chExt cx="0" cy="0"/>
        </a:xfrm>
      </p:grpSpPr>
      <p:sp>
        <p:nvSpPr>
          <p:cNvPr id="750" name="Google Shape;750;g12f1c5688cb_3_0"/>
          <p:cNvSpPr txBox="1">
            <a:spLocks noGrp="1"/>
          </p:cNvSpPr>
          <p:nvPr>
            <p:ph type="title"/>
          </p:nvPr>
        </p:nvSpPr>
        <p:spPr>
          <a:xfrm>
            <a:off x="411480" y="713232"/>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751" name="Google Shape;751;g12f1c5688cb_3_0"/>
          <p:cNvGraphicFramePr/>
          <p:nvPr/>
        </p:nvGraphicFramePr>
        <p:xfrm>
          <a:off x="405935" y="1240033"/>
          <a:ext cx="3000000" cy="3000000"/>
        </p:xfrm>
        <a:graphic>
          <a:graphicData uri="http://schemas.openxmlformats.org/drawingml/2006/table">
            <a:tbl>
              <a:tblPr>
                <a:noFill/>
                <a:tableStyleId>{5BF07F3B-5C5C-4648-974E-512A5FAD4ECB}</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5/16/22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5/26/22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Legal review required for 1095-B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Opt-in is being built by VA Profile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Post-MVP enhancement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752" name="Google Shape;752;g12f1c5688cb_3_0"/>
          <p:cNvGrpSpPr/>
          <p:nvPr/>
        </p:nvGrpSpPr>
        <p:grpSpPr>
          <a:xfrm>
            <a:off x="419100" y="1427054"/>
            <a:ext cx="11353200" cy="230725"/>
            <a:chOff x="419100" y="1737020"/>
            <a:chExt cx="11353200" cy="230725"/>
          </a:xfrm>
        </p:grpSpPr>
        <p:cxnSp>
          <p:nvCxnSpPr>
            <p:cNvPr id="753" name="Google Shape;753;g12f1c5688cb_3_0"/>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754" name="Google Shape;754;g12f1c5688cb_3_0"/>
            <p:cNvCxnSpPr/>
            <p:nvPr/>
          </p:nvCxnSpPr>
          <p:spPr>
            <a:xfrm>
              <a:off x="7651341" y="1737020"/>
              <a:ext cx="1147200" cy="0"/>
            </a:xfrm>
            <a:prstGeom prst="straightConnector1">
              <a:avLst/>
            </a:prstGeom>
            <a:noFill/>
            <a:ln w="12700" cap="flat" cmpd="sng">
              <a:solidFill>
                <a:schemeClr val="dk1"/>
              </a:solidFill>
              <a:prstDash val="solid"/>
              <a:round/>
              <a:headEnd type="none" w="sm" len="sm"/>
              <a:tailEnd type="none" w="sm" len="sm"/>
            </a:ln>
          </p:spPr>
        </p:cxnSp>
      </p:grpSp>
      <p:sp>
        <p:nvSpPr>
          <p:cNvPr id="755" name="Google Shape;755;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56" name="Google Shape;756;g12f1c5688cb_3_0"/>
          <p:cNvSpPr/>
          <p:nvPr/>
        </p:nvSpPr>
        <p:spPr>
          <a:xfrm>
            <a:off x="9081573" y="2583719"/>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7" name="Google Shape;757;g12f1c5688cb_3_0"/>
          <p:cNvSpPr/>
          <p:nvPr/>
        </p:nvSpPr>
        <p:spPr>
          <a:xfrm>
            <a:off x="9081574" y="186671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8" name="Google Shape;758;g12f1c5688cb_3_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2"/>
        <p:cNvGrpSpPr/>
        <p:nvPr/>
      </p:nvGrpSpPr>
      <p:grpSpPr>
        <a:xfrm>
          <a:off x="0" y="0"/>
          <a:ext cx="0" cy="0"/>
          <a:chOff x="0" y="0"/>
          <a:chExt cx="0" cy="0"/>
        </a:xfrm>
      </p:grpSpPr>
      <p:graphicFrame>
        <p:nvGraphicFramePr>
          <p:cNvPr id="763" name="Google Shape;763;p25"/>
          <p:cNvGraphicFramePr/>
          <p:nvPr/>
        </p:nvGraphicFramePr>
        <p:xfrm>
          <a:off x="6678388" y="2223812"/>
          <a:ext cx="3000000" cy="3000000"/>
        </p:xfrm>
        <a:graphic>
          <a:graphicData uri="http://schemas.openxmlformats.org/drawingml/2006/table">
            <a:tbl>
              <a:tblPr firstRow="1" bandRow="1">
                <a:noFill/>
                <a:tableStyleId>{FED2BB69-346E-477A-9B93-AD100BD5365C}</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a:solidFill>
                            <a:schemeClr val="dk1"/>
                          </a:solidFill>
                          <a:latin typeface="PT Serif"/>
                          <a:ea typeface="PT Serif"/>
                          <a:cs typeface="PT Serif"/>
                          <a:sym typeface="PT Serif"/>
                        </a:rPr>
                        <a:t>Velocity details</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estimated in story points, using Fibonacci</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in Sprint 5 accounted for 7 team members</a:t>
                      </a:r>
                      <a:endParaRPr sz="1200" b="0" u="none" strike="noStrike" cap="none">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50 total story points were completed;  Team committed to 49 story points  at beginning of the sprint.  </a:t>
                      </a:r>
                      <a:endParaRPr sz="1200" b="0" i="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2 Stories added (6) mock-ups of text / PDF concepts for accessibility of MVP</a:t>
                      </a:r>
                      <a:endParaRPr sz="1400" u="none" strike="noStrike" cap="none"/>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4 stories blocked (0) pending IRS accessibility solution</a:t>
                      </a:r>
                      <a:endParaRPr sz="1200" b="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1 story blocked (5) prototyping hypothesis pending analysis and synthesis of caregiver cohort in IA treejack testing</a:t>
                      </a:r>
                      <a:endParaRPr sz="1200" b="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600"/>
                        </a:spcBef>
                        <a:spcAft>
                          <a:spcPts val="0"/>
                        </a:spcAft>
                        <a:buClr>
                          <a:srgbClr val="000000"/>
                        </a:buClr>
                        <a:buSzPts val="1200"/>
                        <a:buFont typeface="Arial"/>
                        <a:buNone/>
                      </a:pPr>
                      <a:endParaRPr sz="1200" b="0" u="none" strike="noStrike" cap="none">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764" name="Google Shape;764;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28</a:t>
            </a:fld>
            <a:endParaRPr sz="1200" b="0" i="0" u="none" strike="noStrike" cap="none">
              <a:solidFill>
                <a:srgbClr val="8F8F8F"/>
              </a:solidFill>
              <a:latin typeface="Source Sans Pro"/>
              <a:ea typeface="Source Sans Pro"/>
              <a:cs typeface="Source Sans Pro"/>
              <a:sym typeface="Source Sans Pro"/>
            </a:endParaRPr>
          </a:p>
        </p:txBody>
      </p:sp>
      <p:sp>
        <p:nvSpPr>
          <p:cNvPr id="765" name="Google Shape;765;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766" name="Google Shape;766;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a:solidFill>
                  <a:schemeClr val="dk1"/>
                </a:solidFill>
                <a:latin typeface="PT Serif"/>
                <a:ea typeface="PT Serif"/>
                <a:cs typeface="PT Serif"/>
                <a:sym typeface="PT Serif"/>
              </a:rPr>
              <a:t>Health Hub Team velocity</a:t>
            </a:r>
            <a:endParaRPr sz="1400" b="0" i="0" u="none" strike="noStrike" cap="none">
              <a:solidFill>
                <a:srgbClr val="000000"/>
              </a:solidFill>
              <a:latin typeface="Arial"/>
              <a:ea typeface="Arial"/>
              <a:cs typeface="Arial"/>
              <a:sym typeface="Arial"/>
            </a:endParaRPr>
          </a:p>
        </p:txBody>
      </p:sp>
      <p:sp>
        <p:nvSpPr>
          <p:cNvPr id="767" name="Google Shape;767;p2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pic>
        <p:nvPicPr>
          <p:cNvPr id="768" name="Google Shape;768;p25"/>
          <p:cNvPicPr preferRelativeResize="0"/>
          <p:nvPr/>
        </p:nvPicPr>
        <p:blipFill rotWithShape="1">
          <a:blip r:embed="rId3">
            <a:alphaModFix/>
          </a:blip>
          <a:srcRect/>
          <a:stretch/>
        </p:blipFill>
        <p:spPr>
          <a:xfrm>
            <a:off x="419100" y="3118400"/>
            <a:ext cx="5270874" cy="2727450"/>
          </a:xfrm>
          <a:prstGeom prst="rect">
            <a:avLst/>
          </a:prstGeom>
          <a:noFill/>
          <a:ln>
            <a:noFill/>
          </a:ln>
        </p:spPr>
      </p:pic>
      <p:sp>
        <p:nvSpPr>
          <p:cNvPr id="769" name="Google Shape;769;p25"/>
          <p:cNvSpPr/>
          <p:nvPr/>
        </p:nvSpPr>
        <p:spPr>
          <a:xfrm>
            <a:off x="3998423" y="3503075"/>
            <a:ext cx="801600" cy="18411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770" name="Google Shape;770;p25"/>
          <p:cNvCxnSpPr/>
          <p:nvPr/>
        </p:nvCxnSpPr>
        <p:spPr>
          <a:xfrm rot="10800000" flipH="1">
            <a:off x="4805325" y="2431075"/>
            <a:ext cx="1891800" cy="1106700"/>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776" name="Google Shape;776;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sp>
        <p:nvSpPr>
          <p:cNvPr id="226" name="Google Shape;226;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7" name="Google Shape;227;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5 DEMO</a:t>
            </a:r>
            <a:endParaRPr sz="1400" b="0" i="0" u="none" strike="noStrike" cap="none">
              <a:solidFill>
                <a:schemeClr val="dk2"/>
              </a:solidFill>
              <a:latin typeface="Arial"/>
              <a:ea typeface="Arial"/>
              <a:cs typeface="Arial"/>
              <a:sym typeface="Arial"/>
            </a:endParaRPr>
          </a:p>
        </p:txBody>
      </p:sp>
      <p:grpSp>
        <p:nvGrpSpPr>
          <p:cNvPr id="228" name="Google Shape;228;p3"/>
          <p:cNvGrpSpPr/>
          <p:nvPr/>
        </p:nvGrpSpPr>
        <p:grpSpPr>
          <a:xfrm>
            <a:off x="5638800" y="-7257"/>
            <a:ext cx="6560457" cy="6887028"/>
            <a:chOff x="5638800" y="0"/>
            <a:chExt cx="6560457" cy="6887028"/>
          </a:xfrm>
        </p:grpSpPr>
        <p:grpSp>
          <p:nvGrpSpPr>
            <p:cNvPr id="229" name="Google Shape;229;p3"/>
            <p:cNvGrpSpPr/>
            <p:nvPr/>
          </p:nvGrpSpPr>
          <p:grpSpPr>
            <a:xfrm>
              <a:off x="6094945" y="0"/>
              <a:ext cx="6104312" cy="6887028"/>
              <a:chOff x="5219700" y="0"/>
              <a:chExt cx="6972300" cy="6887028"/>
            </a:xfrm>
          </p:grpSpPr>
          <p:sp>
            <p:nvSpPr>
              <p:cNvPr id="230" name="Google Shape;230;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1" name="Google Shape;231;p3"/>
              <p:cNvGrpSpPr/>
              <p:nvPr/>
            </p:nvGrpSpPr>
            <p:grpSpPr>
              <a:xfrm>
                <a:off x="5219700" y="0"/>
                <a:ext cx="6972300" cy="6887028"/>
                <a:chOff x="5219700" y="0"/>
                <a:chExt cx="6972300" cy="6682968"/>
              </a:xfrm>
            </p:grpSpPr>
            <p:sp>
              <p:nvSpPr>
                <p:cNvPr id="232" name="Google Shape;232;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3" name="Google Shape;233;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34" name="Google Shape;234;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5" name="Google Shape;235;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36" name="Google Shape;23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7" name="Google Shape;23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38" name="Google Shape;23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39" name="Google Shape;239;p3"/>
          <p:cNvGrpSpPr/>
          <p:nvPr/>
        </p:nvGrpSpPr>
        <p:grpSpPr>
          <a:xfrm>
            <a:off x="6547644" y="866320"/>
            <a:ext cx="4105095" cy="1335945"/>
            <a:chOff x="409856" y="3855788"/>
            <a:chExt cx="4105095" cy="1335945"/>
          </a:xfrm>
        </p:grpSpPr>
        <p:sp>
          <p:nvSpPr>
            <p:cNvPr id="240" name="Google Shape;24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41" name="Google Shape;241;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2" name="Google Shape;242;p3"/>
          <p:cNvGrpSpPr/>
          <p:nvPr/>
        </p:nvGrpSpPr>
        <p:grpSpPr>
          <a:xfrm>
            <a:off x="6547644" y="3217666"/>
            <a:ext cx="3875559" cy="1077547"/>
            <a:chOff x="4391305" y="3852592"/>
            <a:chExt cx="3875559" cy="1077547"/>
          </a:xfrm>
        </p:grpSpPr>
        <p:sp>
          <p:nvSpPr>
            <p:cNvPr id="243" name="Google Shape;243;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44" name="Google Shape;24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45" name="Google Shape;245;p3"/>
          <p:cNvGrpSpPr/>
          <p:nvPr/>
        </p:nvGrpSpPr>
        <p:grpSpPr>
          <a:xfrm>
            <a:off x="6547644" y="5293609"/>
            <a:ext cx="3757708" cy="909127"/>
            <a:chOff x="8588654" y="3807371"/>
            <a:chExt cx="3757708" cy="909127"/>
          </a:xfrm>
        </p:grpSpPr>
        <p:sp>
          <p:nvSpPr>
            <p:cNvPr id="246" name="Google Shape;246;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47" name="Google Shape;24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8" name="Google Shape;248;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49" name="Google Shape;249;p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cxnSp>
        <p:nvCxnSpPr>
          <p:cNvPr id="782" name="Google Shape;782;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83" name="Google Shape;783;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84" name="Google Shape;784;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a:solidFill>
                <a:srgbClr val="8A8A8A"/>
              </a:solidFill>
              <a:latin typeface="Source Sans Pro"/>
              <a:ea typeface="Source Sans Pro"/>
              <a:cs typeface="Source Sans Pro"/>
              <a:sym typeface="Source Sans Pro"/>
            </a:endParaRPr>
          </a:p>
        </p:txBody>
      </p:sp>
      <p:sp>
        <p:nvSpPr>
          <p:cNvPr id="785" name="Google Shape;785;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86" name="Google Shape;786;p17"/>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787" name="Google Shape;787;p17"/>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88" name="Google Shape;788;p17"/>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89" name="Google Shape;789;p17"/>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90" name="Google Shape;790;p1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
        <p:nvSpPr>
          <p:cNvPr id="791" name="Google Shape;791;p1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cxnSp>
        <p:nvCxnSpPr>
          <p:cNvPr id="797" name="Google Shape;797;p70"/>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98" name="Google Shape;798;p70"/>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99" name="Google Shape;799;p7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31</a:t>
            </a:fld>
            <a:endParaRPr sz="1200" b="0" i="0" u="none" strike="noStrike" cap="none">
              <a:solidFill>
                <a:srgbClr val="8A8A8A"/>
              </a:solidFill>
              <a:latin typeface="Source Sans Pro"/>
              <a:ea typeface="Source Sans Pro"/>
              <a:cs typeface="Source Sans Pro"/>
              <a:sym typeface="Source Sans Pro"/>
            </a:endParaRPr>
          </a:p>
        </p:txBody>
      </p:sp>
      <p:sp>
        <p:nvSpPr>
          <p:cNvPr id="800" name="Google Shape;800;p70"/>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01" name="Google Shape;801;p7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802" name="Google Shape;802;p7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803" name="Google Shape;803;p70"/>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804" name="Google Shape;804;p70"/>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805" name="Google Shape;805;p70"/>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06" name="Google Shape;806;p7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cxnSp>
        <p:nvCxnSpPr>
          <p:cNvPr id="812" name="Google Shape;812;p18"/>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13" name="Google Shape;813;p18"/>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14" name="Google Shape;814;p1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32</a:t>
            </a:fld>
            <a:endParaRPr sz="1200" b="0" i="0" u="none" strike="noStrike" cap="none">
              <a:solidFill>
                <a:srgbClr val="8A8A8A"/>
              </a:solidFill>
              <a:latin typeface="Source Sans Pro"/>
              <a:ea typeface="Source Sans Pro"/>
              <a:cs typeface="Source Sans Pro"/>
              <a:sym typeface="Source Sans Pro"/>
            </a:endParaRPr>
          </a:p>
        </p:txBody>
      </p:sp>
      <p:sp>
        <p:nvSpPr>
          <p:cNvPr id="815" name="Google Shape;815;p18"/>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m</a:t>
            </a:r>
            <a:endParaRPr sz="2800" b="0" i="0" u="none" strike="noStrike" cap="none">
              <a:solidFill>
                <a:schemeClr val="dk1"/>
              </a:solidFill>
              <a:latin typeface="PT Serif"/>
              <a:ea typeface="PT Serif"/>
              <a:cs typeface="PT Serif"/>
              <a:sym typeface="PT Serif"/>
            </a:endParaRPr>
          </a:p>
        </p:txBody>
      </p:sp>
      <p:sp>
        <p:nvSpPr>
          <p:cNvPr id="816" name="Google Shape;816;p18"/>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817" name="Google Shape;817;p1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818" name="Google Shape;818;p18"/>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819" name="Google Shape;819;p18"/>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820" name="Google Shape;820;p18"/>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21" name="Google Shape;821;p1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27" name="Google Shape;827;p7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33</a:t>
            </a:fld>
            <a:endParaRPr sz="1200" b="0" i="0" u="none" strike="noStrike" cap="none">
              <a:solidFill>
                <a:srgbClr val="8A8A8A"/>
              </a:solidFill>
              <a:latin typeface="Source Sans Pro"/>
              <a:ea typeface="Source Sans Pro"/>
              <a:cs typeface="Source Sans Pro"/>
              <a:sym typeface="Source Sans Pro"/>
            </a:endParaRPr>
          </a:p>
        </p:txBody>
      </p:sp>
      <p:sp>
        <p:nvSpPr>
          <p:cNvPr id="828" name="Google Shape;828;p71"/>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29" name="Google Shape;829;p7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30" name="Google Shape;830;p7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31" name="Google Shape;831;p71"/>
          <p:cNvGrpSpPr/>
          <p:nvPr/>
        </p:nvGrpSpPr>
        <p:grpSpPr>
          <a:xfrm>
            <a:off x="410431" y="309109"/>
            <a:ext cx="966093" cy="369094"/>
            <a:chOff x="410431" y="309109"/>
            <a:chExt cx="966093" cy="369094"/>
          </a:xfrm>
        </p:grpSpPr>
        <p:sp>
          <p:nvSpPr>
            <p:cNvPr id="832" name="Google Shape;832;p7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833" name="Google Shape;833;p7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34" name="Google Shape;834;p7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35" name="Google Shape;835;p7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41" name="Google Shape;841;p1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34</a:t>
            </a:fld>
            <a:endParaRPr sz="1200" b="0" i="0" u="none" strike="noStrike" cap="none">
              <a:solidFill>
                <a:srgbClr val="8A8A8A"/>
              </a:solidFill>
              <a:latin typeface="Source Sans Pro"/>
              <a:ea typeface="Source Sans Pro"/>
              <a:cs typeface="Source Sans Pro"/>
              <a:sym typeface="Source Sans Pro"/>
            </a:endParaRPr>
          </a:p>
        </p:txBody>
      </p:sp>
      <p:sp>
        <p:nvSpPr>
          <p:cNvPr id="842" name="Google Shape;842;p11"/>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843" name="Google Shape;843;p1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44" name="Google Shape;844;p1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45" name="Google Shape;845;p11"/>
          <p:cNvGrpSpPr/>
          <p:nvPr/>
        </p:nvGrpSpPr>
        <p:grpSpPr>
          <a:xfrm>
            <a:off x="410431" y="309109"/>
            <a:ext cx="966093" cy="369094"/>
            <a:chOff x="410431" y="309109"/>
            <a:chExt cx="966093" cy="369094"/>
          </a:xfrm>
        </p:grpSpPr>
        <p:sp>
          <p:nvSpPr>
            <p:cNvPr id="846" name="Google Shape;846;p1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A</a:t>
              </a:r>
              <a:endParaRPr sz="1200" b="0" i="0" u="none" strike="noStrike" cap="none">
                <a:solidFill>
                  <a:schemeClr val="lt1"/>
                </a:solidFill>
                <a:latin typeface="Arial"/>
                <a:ea typeface="Arial"/>
                <a:cs typeface="Arial"/>
                <a:sym typeface="Arial"/>
              </a:endParaRPr>
            </a:p>
          </p:txBody>
        </p:sp>
        <p:sp>
          <p:nvSpPr>
            <p:cNvPr id="847" name="Google Shape;847;p1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8" name="Google Shape;848;p1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49" name="Google Shape;849;p1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2"/>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55" name="Google Shape;855;p7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35</a:t>
            </a:fld>
            <a:endParaRPr sz="1200" b="0" i="0" u="none" strike="noStrike" cap="none">
              <a:solidFill>
                <a:srgbClr val="8A8A8A"/>
              </a:solidFill>
              <a:latin typeface="Source Sans Pro"/>
              <a:ea typeface="Source Sans Pro"/>
              <a:cs typeface="Source Sans Pro"/>
              <a:sym typeface="Source Sans Pro"/>
            </a:endParaRPr>
          </a:p>
        </p:txBody>
      </p:sp>
      <p:sp>
        <p:nvSpPr>
          <p:cNvPr id="856" name="Google Shape;856;p72"/>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57" name="Google Shape;857;p72"/>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58" name="Google Shape;858;p72"/>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59" name="Google Shape;859;p72"/>
          <p:cNvGrpSpPr/>
          <p:nvPr/>
        </p:nvGrpSpPr>
        <p:grpSpPr>
          <a:xfrm>
            <a:off x="410431" y="309109"/>
            <a:ext cx="966093" cy="369094"/>
            <a:chOff x="410431" y="309109"/>
            <a:chExt cx="966093" cy="369094"/>
          </a:xfrm>
        </p:grpSpPr>
        <p:sp>
          <p:nvSpPr>
            <p:cNvPr id="860" name="Google Shape;860;p7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861" name="Google Shape;861;p72"/>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62" name="Google Shape;862;p72"/>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63" name="Google Shape;863;p7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3"/>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69" name="Google Shape;869;p7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870" name="Google Shape;870;p7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36</a:t>
            </a:fld>
            <a:endParaRPr sz="1200" b="0" i="0" u="none" strike="noStrike" cap="none">
              <a:solidFill>
                <a:srgbClr val="8A8A8A"/>
              </a:solidFill>
              <a:latin typeface="Source Sans Pro"/>
              <a:ea typeface="Source Sans Pro"/>
              <a:cs typeface="Source Sans Pro"/>
              <a:sym typeface="Source Sans Pro"/>
            </a:endParaRPr>
          </a:p>
        </p:txBody>
      </p:sp>
      <p:sp>
        <p:nvSpPr>
          <p:cNvPr id="871" name="Google Shape;871;p73"/>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872" name="Google Shape;872;p73"/>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873" name="Google Shape;873;p73"/>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74" name="Google Shape;874;p73"/>
          <p:cNvGrpSpPr/>
          <p:nvPr/>
        </p:nvGrpSpPr>
        <p:grpSpPr>
          <a:xfrm>
            <a:off x="411480" y="310896"/>
            <a:ext cx="1168498" cy="445321"/>
            <a:chOff x="410431" y="309109"/>
            <a:chExt cx="1123749" cy="369094"/>
          </a:xfrm>
        </p:grpSpPr>
        <p:sp>
          <p:nvSpPr>
            <p:cNvPr id="875" name="Google Shape;875;p73"/>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876" name="Google Shape;876;p73"/>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877" name="Google Shape;877;p73"/>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cxnSp>
        <p:nvCxnSpPr>
          <p:cNvPr id="883" name="Google Shape;883;p74"/>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84" name="Google Shape;884;p74"/>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85" name="Google Shape;885;p7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37</a:t>
            </a:fld>
            <a:endParaRPr sz="1200" b="0" i="0" u="none" strike="noStrike" cap="none">
              <a:solidFill>
                <a:srgbClr val="8A8A8A"/>
              </a:solidFill>
              <a:latin typeface="Source Sans Pro"/>
              <a:ea typeface="Source Sans Pro"/>
              <a:cs typeface="Source Sans Pro"/>
              <a:sym typeface="Source Sans Pro"/>
            </a:endParaRPr>
          </a:p>
        </p:txBody>
      </p:sp>
      <p:sp>
        <p:nvSpPr>
          <p:cNvPr id="886" name="Google Shape;886;p74"/>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grpSp>
        <p:nvGrpSpPr>
          <p:cNvPr id="887" name="Google Shape;887;p74"/>
          <p:cNvGrpSpPr/>
          <p:nvPr/>
        </p:nvGrpSpPr>
        <p:grpSpPr>
          <a:xfrm>
            <a:off x="410431" y="309109"/>
            <a:ext cx="5150524" cy="369094"/>
            <a:chOff x="410431" y="309109"/>
            <a:chExt cx="5150524" cy="369094"/>
          </a:xfrm>
        </p:grpSpPr>
        <p:sp>
          <p:nvSpPr>
            <p:cNvPr id="888" name="Google Shape;888;p7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1</a:t>
              </a:r>
              <a:endParaRPr sz="1400" b="0" i="0" u="none" strike="noStrike" cap="none">
                <a:solidFill>
                  <a:srgbClr val="000000"/>
                </a:solidFill>
                <a:latin typeface="Arial"/>
                <a:ea typeface="Arial"/>
                <a:cs typeface="Arial"/>
                <a:sym typeface="Arial"/>
              </a:endParaRPr>
            </a:p>
          </p:txBody>
        </p:sp>
        <p:sp>
          <p:nvSpPr>
            <p:cNvPr id="889" name="Google Shape;889;p7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grpSp>
      <p:sp>
        <p:nvSpPr>
          <p:cNvPr id="890" name="Google Shape;890;p7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sp>
        <p:nvSpPr>
          <p:cNvPr id="891" name="Google Shape;891;p74"/>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892" name="Google Shape;892;p74"/>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893" name="Google Shape;893;p74"/>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94" name="Google Shape;894;p7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7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00" name="Google Shape;900;p7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38</a:t>
            </a:fld>
            <a:endParaRPr sz="1200" b="0" i="0" u="none" strike="noStrike" cap="none">
              <a:solidFill>
                <a:srgbClr val="8A8A8A"/>
              </a:solidFill>
              <a:latin typeface="Source Sans Pro"/>
              <a:ea typeface="Source Sans Pro"/>
              <a:cs typeface="Source Sans Pro"/>
              <a:sym typeface="Source Sans Pro"/>
            </a:endParaRPr>
          </a:p>
        </p:txBody>
      </p:sp>
      <p:sp>
        <p:nvSpPr>
          <p:cNvPr id="901" name="Google Shape;901;p75"/>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902" name="Google Shape;902;p75"/>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903" name="Google Shape;903;p75"/>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904" name="Google Shape;904;p75"/>
          <p:cNvGrpSpPr/>
          <p:nvPr/>
        </p:nvGrpSpPr>
        <p:grpSpPr>
          <a:xfrm>
            <a:off x="410431" y="309109"/>
            <a:ext cx="966093" cy="369094"/>
            <a:chOff x="410431" y="309109"/>
            <a:chExt cx="966093" cy="369094"/>
          </a:xfrm>
        </p:grpSpPr>
        <p:sp>
          <p:nvSpPr>
            <p:cNvPr id="905" name="Google Shape;905;p75"/>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906" name="Google Shape;906;p75"/>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907" name="Google Shape;907;p75"/>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908" name="Google Shape;908;p7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6"/>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14" name="Google Shape;914;p7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39</a:t>
            </a:fld>
            <a:endParaRPr sz="1200" b="0" i="0" u="none" strike="noStrike" cap="none">
              <a:solidFill>
                <a:srgbClr val="8A8A8A"/>
              </a:solidFill>
              <a:latin typeface="Source Sans Pro"/>
              <a:ea typeface="Source Sans Pro"/>
              <a:cs typeface="Source Sans Pro"/>
              <a:sym typeface="Source Sans Pro"/>
            </a:endParaRPr>
          </a:p>
        </p:txBody>
      </p:sp>
      <p:sp>
        <p:nvSpPr>
          <p:cNvPr id="915" name="Google Shape;915;p76"/>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916" name="Google Shape;916;p76"/>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917" name="Google Shape;917;p76"/>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918" name="Google Shape;918;p76"/>
          <p:cNvGrpSpPr/>
          <p:nvPr/>
        </p:nvGrpSpPr>
        <p:grpSpPr>
          <a:xfrm>
            <a:off x="410431" y="309109"/>
            <a:ext cx="966093" cy="369094"/>
            <a:chOff x="410431" y="309109"/>
            <a:chExt cx="966093" cy="369094"/>
          </a:xfrm>
        </p:grpSpPr>
        <p:sp>
          <p:nvSpPr>
            <p:cNvPr id="919" name="Google Shape;919;p7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920" name="Google Shape;920;p76"/>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921" name="Google Shape;921;p76"/>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922" name="Google Shape;922;p7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
          <p:cNvSpPr txBox="1"/>
          <p:nvPr/>
        </p:nvSpPr>
        <p:spPr>
          <a:xfrm>
            <a:off x="7256193" y="5211973"/>
            <a:ext cx="4686435"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255" name="Google Shape;255;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56" name="Google Shape;256;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57" name="Google Shape;257;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58" name="Google Shape;258;p4"/>
          <p:cNvCxnSpPr/>
          <p:nvPr/>
        </p:nvCxnSpPr>
        <p:spPr>
          <a:xfrm>
            <a:off x="809439" y="1918813"/>
            <a:ext cx="3178432" cy="11963"/>
          </a:xfrm>
          <a:prstGeom prst="straightConnector1">
            <a:avLst/>
          </a:prstGeom>
          <a:noFill/>
          <a:ln w="9525" cap="flat" cmpd="sng">
            <a:solidFill>
              <a:srgbClr val="232B34"/>
            </a:solidFill>
            <a:prstDash val="solid"/>
            <a:round/>
            <a:headEnd type="none" w="sm" len="sm"/>
            <a:tailEnd type="none" w="sm" len="sm"/>
          </a:ln>
        </p:spPr>
      </p:cxnSp>
      <p:cxnSp>
        <p:nvCxnSpPr>
          <p:cNvPr id="259" name="Google Shape;259;p4"/>
          <p:cNvCxnSpPr/>
          <p:nvPr/>
        </p:nvCxnSpPr>
        <p:spPr>
          <a:xfrm rot="10800000" flipH="1">
            <a:off x="4128105" y="1925163"/>
            <a:ext cx="7087170" cy="32"/>
          </a:xfrm>
          <a:prstGeom prst="straightConnector1">
            <a:avLst/>
          </a:prstGeom>
          <a:noFill/>
          <a:ln w="9525" cap="flat" cmpd="sng">
            <a:solidFill>
              <a:srgbClr val="232B34"/>
            </a:solidFill>
            <a:prstDash val="solid"/>
            <a:round/>
            <a:headEnd type="none" w="sm" len="sm"/>
            <a:tailEnd type="none" w="sm" len="sm"/>
          </a:ln>
        </p:spPr>
      </p:cxnSp>
      <p:sp>
        <p:nvSpPr>
          <p:cNvPr id="260" name="Google Shape;260;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1" name="Google Shape;261;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69" name="Google Shape;269;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1" name="Google Shape;271;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2" name="Google Shape;272;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523994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78" name="Google Shape;278;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79" name="Google Shape;279;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0" name="Google Shape;280;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1" name="Google Shape;281;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2" name="Google Shape;282;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564236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6044781"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447198"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849615"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87" name="Google Shape;287;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88" name="Google Shape;288;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89" name="Google Shape;289;p4"/>
          <p:cNvSpPr txBox="1"/>
          <p:nvPr/>
        </p:nvSpPr>
        <p:spPr>
          <a:xfrm>
            <a:off x="7252032"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0" name="Google Shape;290;p4"/>
          <p:cNvSpPr txBox="1"/>
          <p:nvPr/>
        </p:nvSpPr>
        <p:spPr>
          <a:xfrm>
            <a:off x="7654449"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8056866"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459283"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861700"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926411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66653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1006895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7529025" y="2735171"/>
            <a:ext cx="885433"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2"/>
                </a:solidFill>
                <a:latin typeface="Source Sans Pro"/>
                <a:ea typeface="Source Sans Pro"/>
                <a:cs typeface="Source Sans Pro"/>
                <a:sym typeface="Source Sans Pro"/>
              </a:rPr>
              <a:t>May</a:t>
            </a:r>
            <a:endParaRPr sz="1200" b="0" i="0" u="none" strike="noStrike" cap="none">
              <a:solidFill>
                <a:schemeClr val="lt2"/>
              </a:solidFill>
              <a:latin typeface="Source Sans Pro"/>
              <a:ea typeface="Source Sans Pro"/>
              <a:cs typeface="Source Sans Pro"/>
              <a:sym typeface="Source Sans Pro"/>
            </a:endParaRPr>
          </a:p>
        </p:txBody>
      </p:sp>
      <p:sp>
        <p:nvSpPr>
          <p:cNvPr id="300" name="Google Shape;300;p4"/>
          <p:cNvSpPr txBox="1"/>
          <p:nvPr/>
        </p:nvSpPr>
        <p:spPr>
          <a:xfrm>
            <a:off x="8467130" y="2735171"/>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4653800" y="3898925"/>
            <a:ext cx="5666400" cy="430800"/>
          </a:xfrm>
          <a:prstGeom prst="rect">
            <a:avLst/>
          </a:prstGeom>
          <a:solidFill>
            <a:srgbClr val="B9CCE2"/>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4" name="Google Shape;304;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05" name="Google Shape;305;p4"/>
          <p:cNvSpPr txBox="1"/>
          <p:nvPr/>
        </p:nvSpPr>
        <p:spPr>
          <a:xfrm>
            <a:off x="4032696" y="156473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06" name="Google Shape;306;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07" name="Google Shape;307;p4"/>
          <p:cNvGrpSpPr/>
          <p:nvPr/>
        </p:nvGrpSpPr>
        <p:grpSpPr>
          <a:xfrm>
            <a:off x="8565234" y="1165171"/>
            <a:ext cx="1351008" cy="4461457"/>
            <a:chOff x="5416154" y="1306817"/>
            <a:chExt cx="1351008" cy="4461457"/>
          </a:xfrm>
        </p:grpSpPr>
        <p:cxnSp>
          <p:nvCxnSpPr>
            <p:cNvPr id="308" name="Google Shape;308;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09" name="Google Shape;309;p4"/>
            <p:cNvGrpSpPr/>
            <p:nvPr/>
          </p:nvGrpSpPr>
          <p:grpSpPr>
            <a:xfrm>
              <a:off x="5416154" y="1306817"/>
              <a:ext cx="1351008" cy="440384"/>
              <a:chOff x="5536804" y="1338567"/>
              <a:chExt cx="1351008" cy="440384"/>
            </a:xfrm>
          </p:grpSpPr>
          <p:sp>
            <p:nvSpPr>
              <p:cNvPr id="310" name="Google Shape;310;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11" name="Google Shape;311;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2" name="Google Shape;312;p4"/>
          <p:cNvSpPr txBox="1"/>
          <p:nvPr/>
        </p:nvSpPr>
        <p:spPr>
          <a:xfrm>
            <a:off x="10320100" y="3898925"/>
            <a:ext cx="1622400" cy="415500"/>
          </a:xfrm>
          <a:prstGeom prst="rect">
            <a:avLst/>
          </a:prstGeom>
          <a:solidFill>
            <a:srgbClr val="A1AEBF">
              <a:alpha val="28627"/>
            </a:srgbClr>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100" b="1" i="0" u="none" strike="noStrike" cap="none">
                <a:solidFill>
                  <a:srgbClr val="8F8F8F"/>
                </a:solidFill>
                <a:latin typeface="Source Sans Pro"/>
                <a:ea typeface="Source Sans Pro"/>
                <a:cs typeface="Source Sans Pro"/>
                <a:sym typeface="Source Sans Pro"/>
              </a:rPr>
              <a:t>Follow ups as needed</a:t>
            </a:r>
            <a:endParaRPr sz="1100" b="1" i="0" u="none" strike="noStrike" cap="none">
              <a:solidFill>
                <a:srgbClr val="8F8F8F"/>
              </a:solidFill>
              <a:latin typeface="Source Sans Pro"/>
              <a:ea typeface="Source Sans Pro"/>
              <a:cs typeface="Source Sans Pro"/>
              <a:sym typeface="Source Sans Pro"/>
            </a:endParaRPr>
          </a:p>
        </p:txBody>
      </p:sp>
      <p:sp>
        <p:nvSpPr>
          <p:cNvPr id="313" name="Google Shape;313;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14" name="Google Shape;314;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77"/>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28" name="Google Shape;928;p7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929" name="Google Shape;929;p7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40</a:t>
            </a:fld>
            <a:endParaRPr sz="1200" b="0" i="0" u="none" strike="noStrike" cap="none">
              <a:solidFill>
                <a:srgbClr val="8A8A8A"/>
              </a:solidFill>
              <a:latin typeface="Source Sans Pro"/>
              <a:ea typeface="Source Sans Pro"/>
              <a:cs typeface="Source Sans Pro"/>
              <a:sym typeface="Source Sans Pro"/>
            </a:endParaRPr>
          </a:p>
        </p:txBody>
      </p:sp>
      <p:sp>
        <p:nvSpPr>
          <p:cNvPr id="930" name="Google Shape;930;p77"/>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931" name="Google Shape;931;p77"/>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932" name="Google Shape;932;p77"/>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933" name="Google Shape;933;p77"/>
          <p:cNvGrpSpPr/>
          <p:nvPr/>
        </p:nvGrpSpPr>
        <p:grpSpPr>
          <a:xfrm>
            <a:off x="411480" y="310896"/>
            <a:ext cx="1168498" cy="445321"/>
            <a:chOff x="410431" y="309109"/>
            <a:chExt cx="1123749" cy="369094"/>
          </a:xfrm>
        </p:grpSpPr>
        <p:sp>
          <p:nvSpPr>
            <p:cNvPr id="934" name="Google Shape;934;p77"/>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935" name="Google Shape;935;p77"/>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936" name="Google Shape;936;p77"/>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cxnSp>
        <p:nvCxnSpPr>
          <p:cNvPr id="942" name="Google Shape;942;p19"/>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943" name="Google Shape;943;p19"/>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944" name="Google Shape;944;p1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41</a:t>
            </a:fld>
            <a:endParaRPr sz="1200" b="0" i="0" u="none" strike="noStrike" cap="none">
              <a:solidFill>
                <a:srgbClr val="8A8A8A"/>
              </a:solidFill>
              <a:latin typeface="Source Sans Pro"/>
              <a:ea typeface="Source Sans Pro"/>
              <a:cs typeface="Source Sans Pro"/>
              <a:sym typeface="Source Sans Pro"/>
            </a:endParaRPr>
          </a:p>
        </p:txBody>
      </p:sp>
      <p:sp>
        <p:nvSpPr>
          <p:cNvPr id="945" name="Google Shape;945;p19"/>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946" name="Google Shape;946;p19"/>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D</a:t>
            </a:r>
            <a:endParaRPr sz="1400" b="0" i="0" u="none" strike="noStrike" cap="none">
              <a:solidFill>
                <a:srgbClr val="000000"/>
              </a:solidFill>
              <a:latin typeface="Arial"/>
              <a:ea typeface="Arial"/>
              <a:cs typeface="Arial"/>
              <a:sym typeface="Arial"/>
            </a:endParaRPr>
          </a:p>
        </p:txBody>
      </p:sp>
      <p:sp>
        <p:nvSpPr>
          <p:cNvPr id="947" name="Google Shape;947;p1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948" name="Google Shape;948;p19"/>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949" name="Google Shape;949;p19"/>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950" name="Google Shape;950;p19"/>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951" name="Google Shape;951;p1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06-14 Sprint 4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5"/>
        <p:cNvGrpSpPr/>
        <p:nvPr/>
      </p:nvGrpSpPr>
      <p:grpSpPr>
        <a:xfrm>
          <a:off x="0" y="0"/>
          <a:ext cx="0" cy="0"/>
          <a:chOff x="0" y="0"/>
          <a:chExt cx="0" cy="0"/>
        </a:xfrm>
      </p:grpSpPr>
      <p:sp>
        <p:nvSpPr>
          <p:cNvPr id="956" name="Google Shape;956;p78"/>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957" name="Google Shape;957;p78"/>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958" name="Google Shape;958;p78"/>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Sprint 1 will run April 20 to May 3</a:t>
            </a:r>
            <a:r>
              <a:rPr lang="en-US" baseline="30000"/>
              <a:t>rd</a:t>
            </a:r>
            <a:endParaRPr/>
          </a:p>
        </p:txBody>
      </p:sp>
      <p:sp>
        <p:nvSpPr>
          <p:cNvPr id="959" name="Google Shape;959;p7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42</a:t>
            </a:fld>
            <a:endParaRPr>
              <a:latin typeface="Source Sans Pro"/>
              <a:ea typeface="Source Sans Pro"/>
              <a:cs typeface="Source Sans Pro"/>
              <a:sym typeface="Source Sans Pro"/>
            </a:endParaRPr>
          </a:p>
        </p:txBody>
      </p:sp>
      <p:sp>
        <p:nvSpPr>
          <p:cNvPr id="960" name="Google Shape;960;p78"/>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61" name="Google Shape;961;p78"/>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62" name="Google Shape;962;p78"/>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63" name="Google Shape;963;p78"/>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64" name="Google Shape;964;p78"/>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65" name="Google Shape;965;p78"/>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66" name="Google Shape;966;p78"/>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967" name="Google Shape;967;p78"/>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968" name="Google Shape;968;p78"/>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969" name="Google Shape;969;p78"/>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 – 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70" name="Google Shape;970;p78"/>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sp>
        <p:nvSpPr>
          <p:cNvPr id="971" name="Google Shape;971;p78"/>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HH: Tech discovery</a:t>
            </a:r>
            <a:endParaRPr sz="850" b="0" i="0" u="none" strike="noStrike" cap="none">
              <a:solidFill>
                <a:schemeClr val="accent1"/>
              </a:solidFill>
              <a:latin typeface="Source Sans Pro"/>
              <a:ea typeface="Source Sans Pro"/>
              <a:cs typeface="Source Sans Pro"/>
              <a:sym typeface="Source Sans Pro"/>
            </a:endParaRPr>
          </a:p>
        </p:txBody>
      </p:sp>
      <p:sp>
        <p:nvSpPr>
          <p:cNvPr id="972" name="Google Shape;972;p78"/>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Proposed tech integrations based off research findings</a:t>
            </a:r>
            <a:endParaRPr sz="1400" b="0" i="0" u="none" strike="noStrike" cap="none">
              <a:solidFill>
                <a:srgbClr val="000000"/>
              </a:solidFill>
              <a:latin typeface="Arial"/>
              <a:ea typeface="Arial"/>
              <a:cs typeface="Arial"/>
              <a:sym typeface="Arial"/>
            </a:endParaRPr>
          </a:p>
        </p:txBody>
      </p:sp>
      <p:sp>
        <p:nvSpPr>
          <p:cNvPr id="973" name="Google Shape;973;p78"/>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974" name="Google Shape;974;p78"/>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975" name="Google Shape;975;p78"/>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976" name="Google Shape;976;p78"/>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977" name="Google Shape;977;p78"/>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78" name="Google Shape;978;p78"/>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79" name="Google Shape;979;p78"/>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980" name="Google Shape;980;p78"/>
          <p:cNvPicPr preferRelativeResize="0"/>
          <p:nvPr/>
        </p:nvPicPr>
        <p:blipFill rotWithShape="1">
          <a:blip r:embed="rId3">
            <a:alphaModFix/>
          </a:blip>
          <a:srcRect/>
          <a:stretch/>
        </p:blipFill>
        <p:spPr>
          <a:xfrm>
            <a:off x="524399" y="3928136"/>
            <a:ext cx="265176" cy="265176"/>
          </a:xfrm>
          <a:prstGeom prst="rect">
            <a:avLst/>
          </a:prstGeom>
          <a:noFill/>
          <a:ln>
            <a:noFill/>
          </a:ln>
        </p:spPr>
      </p:pic>
      <p:pic>
        <p:nvPicPr>
          <p:cNvPr id="981" name="Google Shape;981;p78"/>
          <p:cNvPicPr preferRelativeResize="0"/>
          <p:nvPr/>
        </p:nvPicPr>
        <p:blipFill rotWithShape="1">
          <a:blip r:embed="rId4">
            <a:alphaModFix/>
          </a:blip>
          <a:srcRect/>
          <a:stretch/>
        </p:blipFill>
        <p:spPr>
          <a:xfrm>
            <a:off x="524399" y="2487990"/>
            <a:ext cx="265176" cy="265176"/>
          </a:xfrm>
          <a:prstGeom prst="rect">
            <a:avLst/>
          </a:prstGeom>
          <a:noFill/>
          <a:ln>
            <a:noFill/>
          </a:ln>
        </p:spPr>
      </p:pic>
      <p:cxnSp>
        <p:nvCxnSpPr>
          <p:cNvPr id="982" name="Google Shape;982;p78"/>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83" name="Google Shape;983;p78"/>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984" name="Google Shape;984;p78"/>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85" name="Google Shape;985;p78"/>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86" name="Google Shape;986;p78"/>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87" name="Google Shape;987;p78"/>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88" name="Google Shape;988;p78"/>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89" name="Google Shape;989;p78"/>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990" name="Google Shape;990;p78"/>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991" name="Google Shape;991;p78"/>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992" name="Google Shape;992;p78"/>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DFFFD"/>
                </a:solidFill>
                <a:latin typeface="Source Sans Pro"/>
                <a:ea typeface="Source Sans Pro"/>
                <a:cs typeface="Source Sans Pro"/>
                <a:sym typeface="Source Sans Pro"/>
              </a:rPr>
              <a:t>HH: Develop backlog + Vision Framework</a:t>
            </a:r>
            <a:endParaRPr sz="800" b="0" i="0" u="none" strike="noStrike" cap="none">
              <a:solidFill>
                <a:srgbClr val="000000"/>
              </a:solidFill>
              <a:latin typeface="Source Sans Pro"/>
              <a:ea typeface="Source Sans Pro"/>
              <a:cs typeface="Source Sans Pro"/>
              <a:sym typeface="Source Sans Pro"/>
            </a:endParaRPr>
          </a:p>
        </p:txBody>
      </p:sp>
      <p:sp>
        <p:nvSpPr>
          <p:cNvPr id="993" name="Google Shape;993;p78"/>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994" name="Google Shape;994;p78"/>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995" name="Google Shape;995;p78"/>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996" name="Google Shape;996;p78"/>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plan</a:t>
            </a:r>
            <a:endParaRPr sz="850" b="0" i="0" u="none" strike="noStrike" cap="none">
              <a:solidFill>
                <a:srgbClr val="000000"/>
              </a:solidFill>
              <a:latin typeface="Source Sans Pro"/>
              <a:ea typeface="Source Sans Pro"/>
              <a:cs typeface="Source Sans Pro"/>
              <a:sym typeface="Source Sans Pro"/>
            </a:endParaRPr>
          </a:p>
        </p:txBody>
      </p:sp>
      <p:sp>
        <p:nvSpPr>
          <p:cNvPr id="997" name="Google Shape;997;p78"/>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Wayfinding plan</a:t>
            </a:r>
            <a:endParaRPr sz="850" b="0" i="0" u="none" strike="noStrike" cap="none">
              <a:solidFill>
                <a:srgbClr val="FDFFFD"/>
              </a:solidFill>
              <a:latin typeface="Source Sans Pro"/>
              <a:ea typeface="Source Sans Pro"/>
              <a:cs typeface="Source Sans Pro"/>
              <a:sym typeface="Source Sans Pro"/>
            </a:endParaRPr>
          </a:p>
        </p:txBody>
      </p:sp>
      <p:sp>
        <p:nvSpPr>
          <p:cNvPr id="998" name="Google Shape;998;p78"/>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 Date Dependent on Legal Review Completion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99" name="Google Shape;999;p78"/>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1000" name="Google Shape;1000;p78"/>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1001" name="Google Shape;1001;p78"/>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1002" name="Google Shape;1002;p78"/>
          <p:cNvPicPr preferRelativeResize="0"/>
          <p:nvPr/>
        </p:nvPicPr>
        <p:blipFill rotWithShape="1">
          <a:blip r:embed="rId5">
            <a:alphaModFix/>
          </a:blip>
          <a:srcRect/>
          <a:stretch/>
        </p:blipFill>
        <p:spPr>
          <a:xfrm>
            <a:off x="511261" y="4858408"/>
            <a:ext cx="265176" cy="265176"/>
          </a:xfrm>
          <a:prstGeom prst="rect">
            <a:avLst/>
          </a:prstGeom>
          <a:noFill/>
          <a:ln>
            <a:noFill/>
          </a:ln>
        </p:spPr>
      </p:pic>
      <p:cxnSp>
        <p:nvCxnSpPr>
          <p:cNvPr id="1003" name="Google Shape;1003;p78"/>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1004" name="Google Shape;1004;p78"/>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1005" name="Google Shape;1005;p78"/>
          <p:cNvPicPr preferRelativeResize="0"/>
          <p:nvPr/>
        </p:nvPicPr>
        <p:blipFill rotWithShape="1">
          <a:blip r:embed="rId6">
            <a:alphaModFix/>
          </a:blip>
          <a:srcRect/>
          <a:stretch/>
        </p:blipFill>
        <p:spPr>
          <a:xfrm>
            <a:off x="511261" y="5675897"/>
            <a:ext cx="265176" cy="265176"/>
          </a:xfrm>
          <a:prstGeom prst="rect">
            <a:avLst/>
          </a:prstGeom>
          <a:noFill/>
          <a:ln>
            <a:noFill/>
          </a:ln>
        </p:spPr>
      </p:pic>
      <p:sp>
        <p:nvSpPr>
          <p:cNvPr id="1006" name="Google Shape;1006;p78"/>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007" name="Google Shape;1007;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1008" name="Google Shape;1008;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1009" name="Google Shape;1009;p78"/>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010" name="Google Shape;1010;p78"/>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1011" name="Google Shape;1011;p78"/>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1012" name="Google Shape;1012;p78"/>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013" name="Google Shape;1013;p78"/>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800"/>
              <a:buFont typeface="Arial"/>
              <a:buNone/>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 Contact Center Review adjusted to 3 weeks before launch as approved by Jason Woodman</a:t>
            </a:r>
            <a:endParaRPr sz="800" b="0" i="0" u="none" strike="noStrike" cap="none">
              <a:solidFill>
                <a:srgbClr val="434343"/>
              </a:solidFill>
              <a:latin typeface="PT Serif"/>
              <a:ea typeface="PT Serif"/>
              <a:cs typeface="PT Serif"/>
              <a:sym typeface="PT Serif"/>
            </a:endParaRPr>
          </a:p>
        </p:txBody>
      </p:sp>
      <p:grpSp>
        <p:nvGrpSpPr>
          <p:cNvPr id="1014" name="Google Shape;1014;p78"/>
          <p:cNvGrpSpPr/>
          <p:nvPr/>
        </p:nvGrpSpPr>
        <p:grpSpPr>
          <a:xfrm>
            <a:off x="9071817" y="670129"/>
            <a:ext cx="2767082" cy="407682"/>
            <a:chOff x="8441380" y="993571"/>
            <a:chExt cx="2767082" cy="407682"/>
          </a:xfrm>
        </p:grpSpPr>
        <p:sp>
          <p:nvSpPr>
            <p:cNvPr id="1015" name="Google Shape;1015;p78"/>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016" name="Google Shape;1016;p78"/>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017" name="Google Shape;1017;p78"/>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1018" name="Google Shape;1018;p78"/>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1019" name="Google Shape;1019;p78"/>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1020" name="Google Shape;1020;p78"/>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1021" name="Google Shape;1021;p78"/>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06/08 – 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022" name="Google Shape;1022;p78"/>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1023" name="Google Shape;1023;p78"/>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1024" name="Google Shape;1024;p78"/>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1025" name="Google Shape;1025;p78"/>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1026" name="Google Shape;1026;p78"/>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cxnSp>
        <p:nvCxnSpPr>
          <p:cNvPr id="1027" name="Google Shape;1027;p78"/>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1028" name="Google Shape;1028;p78"/>
          <p:cNvCxnSpPr/>
          <p:nvPr/>
        </p:nvCxnSpPr>
        <p:spPr>
          <a:xfrm rot="10800000" flipH="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1029" name="Google Shape;1029;p78"/>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1030" name="Google Shape;1030;p78"/>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1031" name="Google Shape;1031;p7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7</a:t>
            </a:r>
            <a:endParaRPr sz="1800" b="0" i="0" u="none" strike="noStrike" cap="none">
              <a:solidFill>
                <a:schemeClr val="dk1"/>
              </a:solidFill>
              <a:latin typeface="Calibri"/>
              <a:ea typeface="Calibri"/>
              <a:cs typeface="Calibri"/>
              <a:sym typeface="Calibri"/>
            </a:endParaRPr>
          </a:p>
        </p:txBody>
      </p:sp>
      <p:grpSp>
        <p:nvGrpSpPr>
          <p:cNvPr id="1032" name="Google Shape;1032;p78"/>
          <p:cNvGrpSpPr/>
          <p:nvPr/>
        </p:nvGrpSpPr>
        <p:grpSpPr>
          <a:xfrm>
            <a:off x="704826" y="1077415"/>
            <a:ext cx="1301794" cy="5057210"/>
            <a:chOff x="7088474" y="1392482"/>
            <a:chExt cx="1365250" cy="5258585"/>
          </a:xfrm>
        </p:grpSpPr>
        <p:cxnSp>
          <p:nvCxnSpPr>
            <p:cNvPr id="1033" name="Google Shape;1033;p78"/>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1034" name="Google Shape;1034;p78"/>
            <p:cNvGrpSpPr/>
            <p:nvPr/>
          </p:nvGrpSpPr>
          <p:grpSpPr>
            <a:xfrm>
              <a:off x="7088474" y="1392482"/>
              <a:ext cx="1365250" cy="404102"/>
              <a:chOff x="7209124" y="1424232"/>
              <a:chExt cx="1365250" cy="404102"/>
            </a:xfrm>
          </p:grpSpPr>
          <p:sp>
            <p:nvSpPr>
              <p:cNvPr id="1035" name="Google Shape;1035;p78"/>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1036" name="Google Shape;1036;p78"/>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1037" name="Google Shape;1037;p78"/>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1038" name="Google Shape;1038;p78"/>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Current State Journey Map</a:t>
            </a:r>
            <a:endParaRPr sz="850" b="0" i="0" u="none" strike="noStrike" cap="none">
              <a:solidFill>
                <a:srgbClr val="FDFFFD"/>
              </a:solidFill>
              <a:latin typeface="Source Sans Pro"/>
              <a:ea typeface="Source Sans Pro"/>
              <a:cs typeface="Source Sans Pro"/>
              <a:sym typeface="Source Sans Pro"/>
            </a:endParaRPr>
          </a:p>
        </p:txBody>
      </p:sp>
      <p:sp>
        <p:nvSpPr>
          <p:cNvPr id="1039" name="Google Shape;1039;p78"/>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Roadmap</a:t>
            </a:r>
            <a:endParaRPr sz="850" b="0" i="0" u="none" strike="noStrike" cap="none">
              <a:solidFill>
                <a:srgbClr val="FDFFFD"/>
              </a:solidFill>
              <a:latin typeface="Source Sans Pro"/>
              <a:ea typeface="Source Sans Pro"/>
              <a:cs typeface="Source Sans Pro"/>
              <a:sym typeface="Source Sans Pro"/>
            </a:endParaRPr>
          </a:p>
        </p:txBody>
      </p:sp>
      <p:sp>
        <p:nvSpPr>
          <p:cNvPr id="1040" name="Google Shape;1040;p78"/>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Discovery</a:t>
            </a:r>
            <a:endParaRPr sz="1400" b="0" i="0" u="none" strike="noStrike" cap="none">
              <a:solidFill>
                <a:srgbClr val="000000"/>
              </a:solidFill>
              <a:latin typeface="Arial"/>
              <a:ea typeface="Arial"/>
              <a:cs typeface="Arial"/>
              <a:sym typeface="Arial"/>
            </a:endParaRPr>
          </a:p>
        </p:txBody>
      </p:sp>
      <p:sp>
        <p:nvSpPr>
          <p:cNvPr id="1041" name="Google Shape;1041;p78"/>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cxnSp>
        <p:nvCxnSpPr>
          <p:cNvPr id="1042" name="Google Shape;1042;p78"/>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1043" name="Google Shape;1043;p78"/>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1044" name="Google Shape;1044;p78"/>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a:solidFill>
                  <a:srgbClr val="FDFFFD"/>
                </a:solidFill>
                <a:latin typeface="Source Sans Pro"/>
                <a:ea typeface="Source Sans Pro"/>
                <a:cs typeface="Source Sans Pro"/>
                <a:sym typeface="Source Sans Pro"/>
              </a:rPr>
              <a:t>HH: Charter</a:t>
            </a:r>
            <a:endParaRPr sz="800" b="0" i="0" u="none" strike="noStrike" cap="none">
              <a:solidFill>
                <a:srgbClr val="000000"/>
              </a:solidFill>
              <a:latin typeface="Source Sans Pro"/>
              <a:ea typeface="Source Sans Pro"/>
              <a:cs typeface="Source Sans Pro"/>
              <a:sym typeface="Source Sans Pro"/>
            </a:endParaRPr>
          </a:p>
        </p:txBody>
      </p:sp>
      <p:sp>
        <p:nvSpPr>
          <p:cNvPr id="1045" name="Google Shape;1045;p78"/>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1046" name="Google Shape;1046;p78"/>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1047" name="Google Shape;1047;p78"/>
          <p:cNvSpPr/>
          <p:nvPr/>
        </p:nvSpPr>
        <p:spPr>
          <a:xfrm>
            <a:off x="5616380" y="4472663"/>
            <a:ext cx="1882328" cy="286191"/>
          </a:xfrm>
          <a:prstGeom prst="rect">
            <a:avLst/>
          </a:prstGeom>
          <a:solidFill>
            <a:srgbClr val="B9CCE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Stakeholder Interviews</a:t>
            </a:r>
            <a:endParaRPr sz="1400" b="0" i="0" u="none" strike="noStrike" cap="none">
              <a:solidFill>
                <a:schemeClr val="accent1"/>
              </a:solidFill>
              <a:latin typeface="Arial"/>
              <a:ea typeface="Arial"/>
              <a:cs typeface="Arial"/>
              <a:sym typeface="Arial"/>
            </a:endParaRPr>
          </a:p>
        </p:txBody>
      </p:sp>
      <p:sp>
        <p:nvSpPr>
          <p:cNvPr id="1048" name="Google Shape;1048;p78"/>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Stakeholder Interviews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8"/>
        <p:cNvGrpSpPr/>
        <p:nvPr/>
      </p:nvGrpSpPr>
      <p:grpSpPr>
        <a:xfrm>
          <a:off x="0" y="0"/>
          <a:ext cx="0" cy="0"/>
          <a:chOff x="0" y="0"/>
          <a:chExt cx="0" cy="0"/>
        </a:xfrm>
      </p:grpSpPr>
      <p:sp>
        <p:nvSpPr>
          <p:cNvPr id="319" name="Google Shape;319;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320" name="Google Shape;320;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1" name="Google Shape;321;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2" name="Google Shape;322;p9"/>
          <p:cNvSpPr txBox="1"/>
          <p:nvPr/>
        </p:nvSpPr>
        <p:spPr>
          <a:xfrm>
            <a:off x="312862" y="1599897"/>
            <a:ext cx="2256900" cy="3574446"/>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115000"/>
              </a:lnSpc>
              <a:spcBef>
                <a:spcPts val="0"/>
              </a:spcBef>
              <a:spcAft>
                <a:spcPts val="0"/>
              </a:spcAft>
              <a:buClr>
                <a:srgbClr val="000000"/>
              </a:buClr>
              <a:buSzPct val="149663"/>
              <a:buFont typeface="Arial"/>
              <a:buNone/>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a:t>
            </a: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ct val="149663"/>
              <a:buFont typeface="Arial"/>
              <a:buNone/>
            </a:pP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ct val="149663"/>
              <a:buFont typeface="Arial"/>
              <a:buNone/>
            </a:pPr>
            <a:r>
              <a:rPr lang="en-US" sz="1400" b="0" i="0" u="none" strike="noStrike" cap="none">
                <a:solidFill>
                  <a:schemeClr val="dk2"/>
                </a:solidFill>
                <a:latin typeface="PT Serif"/>
                <a:ea typeface="PT Serif"/>
                <a:cs typeface="PT Serif"/>
                <a:sym typeface="PT Serif"/>
              </a:rPr>
              <a:t>For sprint 5 for Health Hub we focused initial synthesis of Veteran usability of IA hypotheses and expanded caregiver participation, made prototypes of possible IA’s representing hypotheses.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ct val="149663"/>
              <a:buFont typeface="Arial"/>
              <a:buNone/>
            </a:pP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ct val="149663"/>
              <a:buFont typeface="Arial"/>
              <a:buNone/>
            </a:pPr>
            <a:r>
              <a:rPr lang="en-US" sz="1400" b="0" i="0" u="none" strike="noStrike" cap="none">
                <a:solidFill>
                  <a:schemeClr val="dk2"/>
                </a:solidFill>
                <a:latin typeface="PT Serif"/>
                <a:ea typeface="PT Serif"/>
                <a:cs typeface="PT Serif"/>
                <a:sym typeface="PT Serif"/>
              </a:rPr>
              <a:t>On 1095-B we conducted accessibility testing and discovery with MVP,  conducted legal research on opt-in requirements and collaboratively designed opt-in, planned for notifications, and presented product updates and designs to HEC Business owner for approval.</a:t>
            </a:r>
            <a:endParaRPr sz="1400" b="0" i="0" u="none" strike="noStrike" cap="none">
              <a:solidFill>
                <a:srgbClr val="000000"/>
              </a:solidFill>
              <a:latin typeface="PT Serif"/>
              <a:ea typeface="PT Serif"/>
              <a:cs typeface="PT Serif"/>
              <a:sym typeface="PT Serif"/>
            </a:endParaRPr>
          </a:p>
        </p:txBody>
      </p:sp>
      <p:graphicFrame>
        <p:nvGraphicFramePr>
          <p:cNvPr id="323" name="Google Shape;323;p9"/>
          <p:cNvGraphicFramePr/>
          <p:nvPr/>
        </p:nvGraphicFramePr>
        <p:xfrm>
          <a:off x="3032371" y="5565328"/>
          <a:ext cx="3000000" cy="3000000"/>
        </p:xfrm>
        <a:graphic>
          <a:graphicData uri="http://schemas.openxmlformats.org/drawingml/2006/table">
            <a:tbl>
              <a:tblPr firstRow="1" bandRow="1">
                <a:noFill/>
                <a:tableStyleId>{FED2BB69-346E-477A-9B93-AD100BD5365C}</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4" name="Google Shape;324;p9"/>
          <p:cNvCxnSpPr/>
          <p:nvPr/>
        </p:nvCxnSpPr>
        <p:spPr>
          <a:xfrm>
            <a:off x="3032371" y="1357994"/>
            <a:ext cx="8697470" cy="13606"/>
          </a:xfrm>
          <a:prstGeom prst="straightConnector1">
            <a:avLst/>
          </a:prstGeom>
          <a:noFill/>
          <a:ln w="9525" cap="flat" cmpd="sng">
            <a:solidFill>
              <a:srgbClr val="747C74"/>
            </a:solidFill>
            <a:prstDash val="dot"/>
            <a:round/>
            <a:headEnd type="none" w="sm" len="sm"/>
            <a:tailEnd type="none" w="sm" len="sm"/>
          </a:ln>
        </p:spPr>
      </p:cxnSp>
      <p:cxnSp>
        <p:nvCxnSpPr>
          <p:cNvPr id="325" name="Google Shape;325;p9"/>
          <p:cNvCxnSpPr/>
          <p:nvPr/>
        </p:nvCxnSpPr>
        <p:spPr>
          <a:xfrm>
            <a:off x="3045029" y="4966927"/>
            <a:ext cx="8697469" cy="0"/>
          </a:xfrm>
          <a:prstGeom prst="straightConnector1">
            <a:avLst/>
          </a:prstGeom>
          <a:noFill/>
          <a:ln w="9525" cap="flat" cmpd="sng">
            <a:solidFill>
              <a:srgbClr val="747C74"/>
            </a:solidFill>
            <a:prstDash val="dot"/>
            <a:round/>
            <a:headEnd type="none" w="sm" len="sm"/>
            <a:tailEnd type="none" w="sm" len="sm"/>
          </a:ln>
        </p:spPr>
      </p:cxnSp>
      <p:sp>
        <p:nvSpPr>
          <p:cNvPr id="326" name="Google Shape;326;p9"/>
          <p:cNvSpPr txBox="1"/>
          <p:nvPr/>
        </p:nvSpPr>
        <p:spPr>
          <a:xfrm>
            <a:off x="3572507" y="1810715"/>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27" name="Google Shape;327;p9"/>
          <p:cNvSpPr txBox="1"/>
          <p:nvPr/>
        </p:nvSpPr>
        <p:spPr>
          <a:xfrm>
            <a:off x="3572507" y="313057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28" name="Google Shape;328;p9"/>
          <p:cNvSpPr txBox="1"/>
          <p:nvPr/>
        </p:nvSpPr>
        <p:spPr>
          <a:xfrm>
            <a:off x="4065192" y="2086647"/>
            <a:ext cx="6213900" cy="2463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IA tree test synthesis – Veterans’</a:t>
            </a:r>
            <a:endParaRPr sz="1400" b="0" i="0" u="none" strike="noStrike" cap="none">
              <a:solidFill>
                <a:srgbClr val="000000"/>
              </a:solidFill>
              <a:latin typeface="Arial"/>
              <a:ea typeface="Arial"/>
              <a:cs typeface="Arial"/>
              <a:sym typeface="Arial"/>
            </a:endParaRPr>
          </a:p>
        </p:txBody>
      </p:sp>
      <p:sp>
        <p:nvSpPr>
          <p:cNvPr id="329" name="Google Shape;329;p9"/>
          <p:cNvSpPr txBox="1"/>
          <p:nvPr/>
        </p:nvSpPr>
        <p:spPr>
          <a:xfrm>
            <a:off x="4065192" y="3332075"/>
            <a:ext cx="6213900" cy="8928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Solution for MVP 508 accessibility -mockups / text</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Designed opt-in element for approval by Business Owner - sketch</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Preparation of HEC legal review- notification build</a:t>
            </a:r>
            <a:endParaRPr sz="1600" b="0" i="0" u="none" strike="noStrike" cap="none">
              <a:solidFill>
                <a:schemeClr val="dk1"/>
              </a:solidFill>
              <a:latin typeface="PT Serif"/>
              <a:ea typeface="PT Serif"/>
              <a:cs typeface="PT Serif"/>
              <a:sym typeface="PT Serif"/>
            </a:endParaRPr>
          </a:p>
        </p:txBody>
      </p:sp>
      <p:sp>
        <p:nvSpPr>
          <p:cNvPr id="330" name="Google Shape;330;p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36" name="Google Shape;336;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5 DEMO</a:t>
            </a:r>
            <a:endParaRPr/>
          </a:p>
        </p:txBody>
      </p:sp>
      <p:sp>
        <p:nvSpPr>
          <p:cNvPr id="337" name="Google Shape;337;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38" name="Google Shape;338;p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p:nvPr/>
        </p:nvSpPr>
        <p:spPr>
          <a:xfrm>
            <a:off x="5649269" y="2035713"/>
            <a:ext cx="1005900"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4" name="Google Shape;344;p10"/>
          <p:cNvSpPr txBox="1">
            <a:spLocks noGrp="1"/>
          </p:cNvSpPr>
          <p:nvPr>
            <p:ph type="title"/>
          </p:nvPr>
        </p:nvSpPr>
        <p:spPr>
          <a:xfrm>
            <a:off x="411480" y="713232"/>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Health Hub Workplan v4</a:t>
            </a:r>
            <a:endParaRPr sz="2800">
              <a:highlight>
                <a:srgbClr val="FFFF00"/>
              </a:highlight>
            </a:endParaRPr>
          </a:p>
        </p:txBody>
      </p:sp>
      <p:sp>
        <p:nvSpPr>
          <p:cNvPr id="345" name="Google Shape;345;p1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7</a:t>
            </a:fld>
            <a:endParaRPr sz="1200" b="0" i="0" u="none" strike="noStrike" cap="none">
              <a:solidFill>
                <a:srgbClr val="8A8A8A"/>
              </a:solidFill>
              <a:latin typeface="Source Sans Pro"/>
              <a:ea typeface="Source Sans Pro"/>
              <a:cs typeface="Source Sans Pro"/>
              <a:sym typeface="Source Sans Pro"/>
            </a:endParaRPr>
          </a:p>
        </p:txBody>
      </p:sp>
      <p:sp>
        <p:nvSpPr>
          <p:cNvPr id="346" name="Google Shape;346;p10"/>
          <p:cNvSpPr txBox="1"/>
          <p:nvPr/>
        </p:nvSpPr>
        <p:spPr>
          <a:xfrm>
            <a:off x="1860504"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347" name="Google Shape;347;p10"/>
          <p:cNvSpPr/>
          <p:nvPr/>
        </p:nvSpPr>
        <p:spPr>
          <a:xfrm>
            <a:off x="1648069" y="206236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348" name="Google Shape;348;p10"/>
          <p:cNvCxnSpPr/>
          <p:nvPr/>
        </p:nvCxnSpPr>
        <p:spPr>
          <a:xfrm flipH="1">
            <a:off x="2624948" y="2020663"/>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49" name="Google Shape;349;p10"/>
          <p:cNvCxnSpPr/>
          <p:nvPr/>
        </p:nvCxnSpPr>
        <p:spPr>
          <a:xfrm>
            <a:off x="1611183" y="2018680"/>
            <a:ext cx="0" cy="3525495"/>
          </a:xfrm>
          <a:prstGeom prst="straightConnector1">
            <a:avLst/>
          </a:prstGeom>
          <a:noFill/>
          <a:ln w="9525" cap="flat" cmpd="sng">
            <a:solidFill>
              <a:srgbClr val="7F7F7F"/>
            </a:solidFill>
            <a:prstDash val="solid"/>
            <a:round/>
            <a:headEnd type="none" w="sm" len="sm"/>
            <a:tailEnd type="none" w="sm" len="sm"/>
          </a:ln>
        </p:spPr>
      </p:cxnSp>
      <p:cxnSp>
        <p:nvCxnSpPr>
          <p:cNvPr id="350" name="Google Shape;350;p10"/>
          <p:cNvCxnSpPr/>
          <p:nvPr/>
        </p:nvCxnSpPr>
        <p:spPr>
          <a:xfrm flipH="1">
            <a:off x="3104625" y="2030406"/>
            <a:ext cx="7500" cy="3525600"/>
          </a:xfrm>
          <a:prstGeom prst="straightConnector1">
            <a:avLst/>
          </a:prstGeom>
          <a:noFill/>
          <a:ln w="9525" cap="flat" cmpd="sng">
            <a:solidFill>
              <a:srgbClr val="C7C7C7"/>
            </a:solidFill>
            <a:prstDash val="dot"/>
            <a:round/>
            <a:headEnd type="none" w="sm" len="sm"/>
            <a:tailEnd type="none" w="sm" len="sm"/>
          </a:ln>
        </p:spPr>
      </p:cxnSp>
      <p:cxnSp>
        <p:nvCxnSpPr>
          <p:cNvPr id="351" name="Google Shape;351;p10"/>
          <p:cNvCxnSpPr/>
          <p:nvPr/>
        </p:nvCxnSpPr>
        <p:spPr>
          <a:xfrm>
            <a:off x="2103692" y="2023144"/>
            <a:ext cx="0" cy="3507730"/>
          </a:xfrm>
          <a:prstGeom prst="straightConnector1">
            <a:avLst/>
          </a:prstGeom>
          <a:noFill/>
          <a:ln w="9525" cap="flat" cmpd="sng">
            <a:solidFill>
              <a:srgbClr val="C7C7C7"/>
            </a:solidFill>
            <a:prstDash val="dot"/>
            <a:round/>
            <a:headEnd type="none" w="sm" len="sm"/>
            <a:tailEnd type="none" w="sm" len="sm"/>
          </a:ln>
        </p:spPr>
      </p:cxnSp>
      <p:cxnSp>
        <p:nvCxnSpPr>
          <p:cNvPr id="352" name="Google Shape;352;p10"/>
          <p:cNvCxnSpPr/>
          <p:nvPr/>
        </p:nvCxnSpPr>
        <p:spPr>
          <a:xfrm>
            <a:off x="6665953" y="2017414"/>
            <a:ext cx="21202" cy="3513460"/>
          </a:xfrm>
          <a:prstGeom prst="straightConnector1">
            <a:avLst/>
          </a:prstGeom>
          <a:noFill/>
          <a:ln w="9525" cap="flat" cmpd="sng">
            <a:solidFill>
              <a:srgbClr val="7F7F7F"/>
            </a:solidFill>
            <a:prstDash val="solid"/>
            <a:round/>
            <a:headEnd type="none" w="sm" len="sm"/>
            <a:tailEnd type="none" w="sm" len="sm"/>
          </a:ln>
        </p:spPr>
      </p:cxnSp>
      <p:cxnSp>
        <p:nvCxnSpPr>
          <p:cNvPr id="353" name="Google Shape;353;p10"/>
          <p:cNvCxnSpPr/>
          <p:nvPr/>
        </p:nvCxnSpPr>
        <p:spPr>
          <a:xfrm rot="10800000" flipH="1">
            <a:off x="417968" y="3259407"/>
            <a:ext cx="11130552" cy="24272"/>
          </a:xfrm>
          <a:prstGeom prst="straightConnector1">
            <a:avLst/>
          </a:prstGeom>
          <a:noFill/>
          <a:ln w="9525" cap="flat" cmpd="sng">
            <a:solidFill>
              <a:srgbClr val="747C74"/>
            </a:solidFill>
            <a:prstDash val="solid"/>
            <a:round/>
            <a:headEnd type="none" w="sm" len="sm"/>
            <a:tailEnd type="none" w="sm" len="sm"/>
          </a:ln>
        </p:spPr>
      </p:cxnSp>
      <p:cxnSp>
        <p:nvCxnSpPr>
          <p:cNvPr id="354" name="Google Shape;354;p10"/>
          <p:cNvCxnSpPr/>
          <p:nvPr/>
        </p:nvCxnSpPr>
        <p:spPr>
          <a:xfrm rot="10800000" flipH="1">
            <a:off x="523581" y="4726581"/>
            <a:ext cx="11127556" cy="12340"/>
          </a:xfrm>
          <a:prstGeom prst="straightConnector1">
            <a:avLst/>
          </a:prstGeom>
          <a:noFill/>
          <a:ln w="9525" cap="flat" cmpd="sng">
            <a:solidFill>
              <a:srgbClr val="747C74"/>
            </a:solidFill>
            <a:prstDash val="solid"/>
            <a:round/>
            <a:headEnd type="none" w="sm" len="sm"/>
            <a:tailEnd type="none" w="sm" len="sm"/>
          </a:ln>
        </p:spPr>
      </p:cxnSp>
      <p:cxnSp>
        <p:nvCxnSpPr>
          <p:cNvPr id="355" name="Google Shape;355;p10"/>
          <p:cNvCxnSpPr/>
          <p:nvPr/>
        </p:nvCxnSpPr>
        <p:spPr>
          <a:xfrm rot="10800000" flipH="1">
            <a:off x="1611183" y="2018059"/>
            <a:ext cx="10058400" cy="6436"/>
          </a:xfrm>
          <a:prstGeom prst="straightConnector1">
            <a:avLst/>
          </a:prstGeom>
          <a:noFill/>
          <a:ln w="12700" cap="flat" cmpd="sng">
            <a:solidFill>
              <a:schemeClr val="dk1"/>
            </a:solidFill>
            <a:prstDash val="solid"/>
            <a:round/>
            <a:headEnd type="none" w="sm" len="sm"/>
            <a:tailEnd type="none" w="sm" len="sm"/>
          </a:ln>
        </p:spPr>
      </p:cxnSp>
      <p:cxnSp>
        <p:nvCxnSpPr>
          <p:cNvPr id="356" name="Google Shape;356;p10"/>
          <p:cNvCxnSpPr/>
          <p:nvPr/>
        </p:nvCxnSpPr>
        <p:spPr>
          <a:xfrm>
            <a:off x="526863" y="5532630"/>
            <a:ext cx="11111073" cy="5816"/>
          </a:xfrm>
          <a:prstGeom prst="straightConnector1">
            <a:avLst/>
          </a:prstGeom>
          <a:noFill/>
          <a:ln w="9525" cap="flat" cmpd="sng">
            <a:solidFill>
              <a:srgbClr val="747C74"/>
            </a:solidFill>
            <a:prstDash val="solid"/>
            <a:round/>
            <a:headEnd type="none" w="sm" len="sm"/>
            <a:tailEnd type="none" w="sm" len="sm"/>
          </a:ln>
        </p:spPr>
      </p:cxnSp>
      <p:sp>
        <p:nvSpPr>
          <p:cNvPr id="357" name="Google Shape;357;p10"/>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358" name="Google Shape;358;p10"/>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grpSp>
        <p:nvGrpSpPr>
          <p:cNvPr id="359" name="Google Shape;359;p10"/>
          <p:cNvGrpSpPr/>
          <p:nvPr/>
        </p:nvGrpSpPr>
        <p:grpSpPr>
          <a:xfrm>
            <a:off x="9039633" y="670431"/>
            <a:ext cx="2100972" cy="318123"/>
            <a:chOff x="8441380" y="969090"/>
            <a:chExt cx="2100972" cy="318123"/>
          </a:xfrm>
        </p:grpSpPr>
        <p:sp>
          <p:nvSpPr>
            <p:cNvPr id="360" name="Google Shape;360;p10"/>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1" name="Google Shape;361;p10"/>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2" name="Google Shape;362;p10"/>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design team</a:t>
              </a:r>
              <a:endParaRPr sz="800" b="0" i="0" u="none" strike="noStrike" cap="none">
                <a:solidFill>
                  <a:srgbClr val="303A46"/>
                </a:solidFill>
                <a:latin typeface="Source Sans Pro"/>
                <a:ea typeface="Source Sans Pro"/>
                <a:cs typeface="Source Sans Pro"/>
                <a:sym typeface="Source Sans Pro"/>
              </a:endParaRPr>
            </a:p>
          </p:txBody>
        </p:sp>
        <p:sp>
          <p:nvSpPr>
            <p:cNvPr id="363" name="Google Shape;363;p10"/>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product  team</a:t>
              </a:r>
              <a:endParaRPr sz="800" b="0" i="0" u="none" strike="noStrike" cap="none">
                <a:solidFill>
                  <a:srgbClr val="303A46"/>
                </a:solidFill>
                <a:latin typeface="Source Sans Pro"/>
                <a:ea typeface="Source Sans Pro"/>
                <a:cs typeface="Source Sans Pro"/>
                <a:sym typeface="Source Sans Pro"/>
              </a:endParaRPr>
            </a:p>
          </p:txBody>
        </p:sp>
      </p:grpSp>
      <p:cxnSp>
        <p:nvCxnSpPr>
          <p:cNvPr id="364" name="Google Shape;364;p10"/>
          <p:cNvCxnSpPr/>
          <p:nvPr/>
        </p:nvCxnSpPr>
        <p:spPr>
          <a:xfrm>
            <a:off x="6159426" y="2009672"/>
            <a:ext cx="0" cy="3528774"/>
          </a:xfrm>
          <a:prstGeom prst="straightConnector1">
            <a:avLst/>
          </a:prstGeom>
          <a:noFill/>
          <a:ln w="9525" cap="flat" cmpd="sng">
            <a:solidFill>
              <a:srgbClr val="C7C7C7"/>
            </a:solidFill>
            <a:prstDash val="dot"/>
            <a:round/>
            <a:headEnd type="none" w="sm" len="sm"/>
            <a:tailEnd type="none" w="sm" len="sm"/>
          </a:ln>
        </p:spPr>
      </p:cxnSp>
      <p:cxnSp>
        <p:nvCxnSpPr>
          <p:cNvPr id="365" name="Google Shape;365;p10"/>
          <p:cNvCxnSpPr/>
          <p:nvPr/>
        </p:nvCxnSpPr>
        <p:spPr>
          <a:xfrm>
            <a:off x="5132527" y="2040979"/>
            <a:ext cx="0" cy="3466330"/>
          </a:xfrm>
          <a:prstGeom prst="straightConnector1">
            <a:avLst/>
          </a:prstGeom>
          <a:noFill/>
          <a:ln w="9525" cap="flat" cmpd="sng">
            <a:solidFill>
              <a:srgbClr val="C7C7C7"/>
            </a:solidFill>
            <a:prstDash val="dot"/>
            <a:round/>
            <a:headEnd type="none" w="sm" len="sm"/>
            <a:tailEnd type="none" w="sm" len="sm"/>
          </a:ln>
        </p:spPr>
      </p:cxnSp>
      <p:sp>
        <p:nvSpPr>
          <p:cNvPr id="366" name="Google Shape;366;p10"/>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367" name="Google Shape;367;p10"/>
          <p:cNvGrpSpPr/>
          <p:nvPr/>
        </p:nvGrpSpPr>
        <p:grpSpPr>
          <a:xfrm>
            <a:off x="6006122" y="1419460"/>
            <a:ext cx="1295260" cy="4028392"/>
            <a:chOff x="7027823" y="1378798"/>
            <a:chExt cx="1365300" cy="5007946"/>
          </a:xfrm>
        </p:grpSpPr>
        <p:cxnSp>
          <p:nvCxnSpPr>
            <p:cNvPr id="368" name="Google Shape;368;p10"/>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369" name="Google Shape;369;p10"/>
            <p:cNvGrpSpPr/>
            <p:nvPr/>
          </p:nvGrpSpPr>
          <p:grpSpPr>
            <a:xfrm>
              <a:off x="7027823" y="1378798"/>
              <a:ext cx="1365300" cy="417786"/>
              <a:chOff x="7148473" y="1410548"/>
              <a:chExt cx="1365300" cy="417786"/>
            </a:xfrm>
          </p:grpSpPr>
          <p:sp>
            <p:nvSpPr>
              <p:cNvPr id="370" name="Google Shape;370;p10"/>
              <p:cNvSpPr/>
              <p:nvPr/>
            </p:nvSpPr>
            <p:spPr>
              <a:xfrm>
                <a:off x="7148473" y="1410548"/>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371" name="Google Shape;371;p10"/>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372" name="Google Shape;372;p10"/>
          <p:cNvCxnSpPr/>
          <p:nvPr/>
        </p:nvCxnSpPr>
        <p:spPr>
          <a:xfrm flipH="1">
            <a:off x="11651137" y="2025140"/>
            <a:ext cx="9754" cy="3519035"/>
          </a:xfrm>
          <a:prstGeom prst="straightConnector1">
            <a:avLst/>
          </a:prstGeom>
          <a:noFill/>
          <a:ln w="9525" cap="flat" cmpd="sng">
            <a:solidFill>
              <a:srgbClr val="7F7F7F"/>
            </a:solidFill>
            <a:prstDash val="solid"/>
            <a:round/>
            <a:headEnd type="none" w="sm" len="sm"/>
            <a:tailEnd type="none" w="sm" len="sm"/>
          </a:ln>
        </p:spPr>
      </p:cxnSp>
      <p:cxnSp>
        <p:nvCxnSpPr>
          <p:cNvPr id="373" name="Google Shape;373;p10"/>
          <p:cNvCxnSpPr/>
          <p:nvPr/>
        </p:nvCxnSpPr>
        <p:spPr>
          <a:xfrm>
            <a:off x="4135375" y="2039449"/>
            <a:ext cx="0" cy="3507514"/>
          </a:xfrm>
          <a:prstGeom prst="straightConnector1">
            <a:avLst/>
          </a:prstGeom>
          <a:noFill/>
          <a:ln w="9525" cap="flat" cmpd="sng">
            <a:solidFill>
              <a:srgbClr val="C7C7C7"/>
            </a:solidFill>
            <a:prstDash val="dot"/>
            <a:round/>
            <a:headEnd type="none" w="sm" len="sm"/>
            <a:tailEnd type="none" w="sm" len="sm"/>
          </a:ln>
        </p:spPr>
      </p:cxnSp>
      <p:sp>
        <p:nvSpPr>
          <p:cNvPr id="374" name="Google Shape;374;p10"/>
          <p:cNvSpPr/>
          <p:nvPr/>
        </p:nvSpPr>
        <p:spPr>
          <a:xfrm>
            <a:off x="614063" y="254726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5" name="Google Shape;375;p10"/>
          <p:cNvSpPr/>
          <p:nvPr/>
        </p:nvSpPr>
        <p:spPr>
          <a:xfrm>
            <a:off x="602605" y="4762689"/>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6" name="Google Shape;376;p10"/>
          <p:cNvSpPr/>
          <p:nvPr/>
        </p:nvSpPr>
        <p:spPr>
          <a:xfrm>
            <a:off x="614063" y="3680897"/>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377" name="Google Shape;377;p10"/>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378" name="Google Shape;378;p10"/>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379" name="Google Shape;379;p10"/>
          <p:cNvPicPr preferRelativeResize="0"/>
          <p:nvPr/>
        </p:nvPicPr>
        <p:blipFill rotWithShape="1">
          <a:blip r:embed="rId5">
            <a:alphaModFix/>
          </a:blip>
          <a:srcRect/>
          <a:stretch/>
        </p:blipFill>
        <p:spPr>
          <a:xfrm>
            <a:off x="694273" y="5105336"/>
            <a:ext cx="265176" cy="265176"/>
          </a:xfrm>
          <a:prstGeom prst="rect">
            <a:avLst/>
          </a:prstGeom>
          <a:noFill/>
          <a:ln>
            <a:noFill/>
          </a:ln>
        </p:spPr>
      </p:pic>
      <p:sp>
        <p:nvSpPr>
          <p:cNvPr id="380" name="Google Shape;380;p10"/>
          <p:cNvSpPr txBox="1"/>
          <p:nvPr/>
        </p:nvSpPr>
        <p:spPr>
          <a:xfrm>
            <a:off x="1573869" y="218926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cxnSp>
        <p:nvCxnSpPr>
          <p:cNvPr id="381" name="Google Shape;381;p10"/>
          <p:cNvCxnSpPr/>
          <p:nvPr/>
        </p:nvCxnSpPr>
        <p:spPr>
          <a:xfrm flipH="1">
            <a:off x="3623512" y="2042056"/>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2" name="Google Shape;382;p10"/>
          <p:cNvCxnSpPr/>
          <p:nvPr/>
        </p:nvCxnSpPr>
        <p:spPr>
          <a:xfrm flipH="1">
            <a:off x="4633045" y="2027682"/>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3" name="Google Shape;383;p10"/>
          <p:cNvCxnSpPr/>
          <p:nvPr/>
        </p:nvCxnSpPr>
        <p:spPr>
          <a:xfrm flipH="1">
            <a:off x="5646413" y="2029341"/>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4" name="Google Shape;384;p10"/>
          <p:cNvCxnSpPr/>
          <p:nvPr/>
        </p:nvCxnSpPr>
        <p:spPr>
          <a:xfrm flipH="1">
            <a:off x="7674083" y="2017414"/>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5" name="Google Shape;385;p10"/>
          <p:cNvCxnSpPr/>
          <p:nvPr/>
        </p:nvCxnSpPr>
        <p:spPr>
          <a:xfrm flipH="1">
            <a:off x="8678281" y="2025666"/>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6" name="Google Shape;386;p10"/>
          <p:cNvCxnSpPr/>
          <p:nvPr/>
        </p:nvCxnSpPr>
        <p:spPr>
          <a:xfrm flipH="1">
            <a:off x="9682479" y="2027682"/>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7" name="Google Shape;387;p10"/>
          <p:cNvCxnSpPr/>
          <p:nvPr/>
        </p:nvCxnSpPr>
        <p:spPr>
          <a:xfrm flipH="1">
            <a:off x="10705617" y="2017169"/>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8" name="Google Shape;388;p10"/>
          <p:cNvCxnSpPr/>
          <p:nvPr/>
        </p:nvCxnSpPr>
        <p:spPr>
          <a:xfrm>
            <a:off x="7171844" y="2028819"/>
            <a:ext cx="0" cy="3528774"/>
          </a:xfrm>
          <a:prstGeom prst="straightConnector1">
            <a:avLst/>
          </a:prstGeom>
          <a:noFill/>
          <a:ln w="9525" cap="flat" cmpd="sng">
            <a:solidFill>
              <a:srgbClr val="C7C7C7"/>
            </a:solidFill>
            <a:prstDash val="dot"/>
            <a:round/>
            <a:headEnd type="none" w="sm" len="sm"/>
            <a:tailEnd type="none" w="sm" len="sm"/>
          </a:ln>
        </p:spPr>
      </p:cxnSp>
      <p:cxnSp>
        <p:nvCxnSpPr>
          <p:cNvPr id="389" name="Google Shape;389;p10"/>
          <p:cNvCxnSpPr/>
          <p:nvPr/>
        </p:nvCxnSpPr>
        <p:spPr>
          <a:xfrm>
            <a:off x="11175680" y="2027232"/>
            <a:ext cx="0" cy="3528774"/>
          </a:xfrm>
          <a:prstGeom prst="straightConnector1">
            <a:avLst/>
          </a:prstGeom>
          <a:noFill/>
          <a:ln w="9525" cap="flat" cmpd="sng">
            <a:solidFill>
              <a:srgbClr val="C7C7C7"/>
            </a:solidFill>
            <a:prstDash val="dot"/>
            <a:round/>
            <a:headEnd type="none" w="sm" len="sm"/>
            <a:tailEnd type="none" w="sm" len="sm"/>
          </a:ln>
        </p:spPr>
      </p:cxnSp>
      <p:cxnSp>
        <p:nvCxnSpPr>
          <p:cNvPr id="390" name="Google Shape;390;p10"/>
          <p:cNvCxnSpPr/>
          <p:nvPr/>
        </p:nvCxnSpPr>
        <p:spPr>
          <a:xfrm>
            <a:off x="10183690" y="2009672"/>
            <a:ext cx="0" cy="3528774"/>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10"/>
          <p:cNvCxnSpPr/>
          <p:nvPr/>
        </p:nvCxnSpPr>
        <p:spPr>
          <a:xfrm>
            <a:off x="9187937" y="2039449"/>
            <a:ext cx="0" cy="3528774"/>
          </a:xfrm>
          <a:prstGeom prst="straightConnector1">
            <a:avLst/>
          </a:prstGeom>
          <a:noFill/>
          <a:ln w="9525" cap="flat" cmpd="sng">
            <a:solidFill>
              <a:srgbClr val="C7C7C7"/>
            </a:solidFill>
            <a:prstDash val="dot"/>
            <a:round/>
            <a:headEnd type="none" w="sm" len="sm"/>
            <a:tailEnd type="none" w="sm" len="sm"/>
          </a:ln>
        </p:spPr>
      </p:cxnSp>
      <p:cxnSp>
        <p:nvCxnSpPr>
          <p:cNvPr id="392" name="Google Shape;392;p10"/>
          <p:cNvCxnSpPr/>
          <p:nvPr/>
        </p:nvCxnSpPr>
        <p:spPr>
          <a:xfrm>
            <a:off x="8185563" y="2039449"/>
            <a:ext cx="0" cy="3528774"/>
          </a:xfrm>
          <a:prstGeom prst="straightConnector1">
            <a:avLst/>
          </a:prstGeom>
          <a:noFill/>
          <a:ln w="9525" cap="flat" cmpd="sng">
            <a:solidFill>
              <a:srgbClr val="C7C7C7"/>
            </a:solidFill>
            <a:prstDash val="dot"/>
            <a:round/>
            <a:headEnd type="none" w="sm" len="sm"/>
            <a:tailEnd type="none" w="sm" len="sm"/>
          </a:ln>
        </p:spPr>
      </p:cxnSp>
      <p:sp>
        <p:nvSpPr>
          <p:cNvPr id="393" name="Google Shape;393;p10"/>
          <p:cNvSpPr txBox="1"/>
          <p:nvPr/>
        </p:nvSpPr>
        <p:spPr>
          <a:xfrm>
            <a:off x="3868710"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394" name="Google Shape;394;p10"/>
          <p:cNvSpPr txBox="1"/>
          <p:nvPr/>
        </p:nvSpPr>
        <p:spPr>
          <a:xfrm>
            <a:off x="4869772"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395" name="Google Shape;395;p10"/>
          <p:cNvSpPr txBox="1"/>
          <p:nvPr/>
        </p:nvSpPr>
        <p:spPr>
          <a:xfrm>
            <a:off x="5904211"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396" name="Google Shape;396;p10"/>
          <p:cNvSpPr txBox="1"/>
          <p:nvPr/>
        </p:nvSpPr>
        <p:spPr>
          <a:xfrm>
            <a:off x="6938651"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397" name="Google Shape;397;p10"/>
          <p:cNvSpPr txBox="1"/>
          <p:nvPr/>
        </p:nvSpPr>
        <p:spPr>
          <a:xfrm>
            <a:off x="7923779"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398" name="Google Shape;398;p10"/>
          <p:cNvSpPr txBox="1"/>
          <p:nvPr/>
        </p:nvSpPr>
        <p:spPr>
          <a:xfrm>
            <a:off x="8947210"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399" name="Google Shape;399;p10"/>
          <p:cNvSpPr txBox="1"/>
          <p:nvPr/>
        </p:nvSpPr>
        <p:spPr>
          <a:xfrm>
            <a:off x="9932338"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400" name="Google Shape;400;p10"/>
          <p:cNvSpPr txBox="1"/>
          <p:nvPr/>
        </p:nvSpPr>
        <p:spPr>
          <a:xfrm>
            <a:off x="10955769"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401" name="Google Shape;401;p10"/>
          <p:cNvSpPr txBox="1"/>
          <p:nvPr/>
        </p:nvSpPr>
        <p:spPr>
          <a:xfrm>
            <a:off x="2820640" y="172600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1618559" y="2330543"/>
            <a:ext cx="994828"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700" b="0" i="0" u="none" strike="noStrike" cap="none">
                <a:solidFill>
                  <a:srgbClr val="FDFFFD"/>
                </a:solidFill>
                <a:latin typeface="Source Sans Pro"/>
                <a:ea typeface="Source Sans Pro"/>
                <a:cs typeface="Source Sans Pro"/>
                <a:sym typeface="Source Sans Pro"/>
              </a:rPr>
              <a:t>Build understanding of product and product goals</a:t>
            </a:r>
            <a:endParaRPr sz="700" b="0" i="0" u="none" strike="noStrike" cap="none">
              <a:solidFill>
                <a:srgbClr val="000000"/>
              </a:solidFill>
              <a:latin typeface="Source Sans Pro"/>
              <a:ea typeface="Source Sans Pro"/>
              <a:cs typeface="Source Sans Pro"/>
              <a:sym typeface="Source Sans Pro"/>
            </a:endParaRPr>
          </a:p>
        </p:txBody>
      </p:sp>
      <p:sp>
        <p:nvSpPr>
          <p:cNvPr id="403" name="Google Shape;403;p10"/>
          <p:cNvSpPr/>
          <p:nvPr/>
        </p:nvSpPr>
        <p:spPr>
          <a:xfrm>
            <a:off x="1632501" y="2751851"/>
            <a:ext cx="1472159" cy="33832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650" b="0" i="0" u="none" strike="noStrike" cap="none">
                <a:solidFill>
                  <a:srgbClr val="FDFFFD"/>
                </a:solidFill>
                <a:latin typeface="Source Sans Pro"/>
                <a:ea typeface="Source Sans Pro"/>
                <a:cs typeface="Source Sans Pro"/>
                <a:sym typeface="Source Sans Pro"/>
              </a:rPr>
              <a:t>Build initial workplan and backlog</a:t>
            </a:r>
            <a:endParaRPr sz="650" b="0" i="0" u="none" strike="noStrike" cap="none">
              <a:solidFill>
                <a:srgbClr val="000000"/>
              </a:solidFill>
              <a:latin typeface="Source Sans Pro"/>
              <a:ea typeface="Source Sans Pro"/>
              <a:cs typeface="Source Sans Pro"/>
              <a:sym typeface="Source Sans Pro"/>
            </a:endParaRPr>
          </a:p>
        </p:txBody>
      </p:sp>
      <p:sp>
        <p:nvSpPr>
          <p:cNvPr id="404" name="Google Shape;404;p10"/>
          <p:cNvSpPr/>
          <p:nvPr/>
        </p:nvSpPr>
        <p:spPr>
          <a:xfrm>
            <a:off x="2645950" y="2337635"/>
            <a:ext cx="2890109" cy="33832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Build Roadmap</a:t>
            </a:r>
            <a:endParaRPr sz="650" b="0" i="0" u="none" strike="noStrike" cap="none">
              <a:solidFill>
                <a:srgbClr val="000000"/>
              </a:solidFill>
              <a:latin typeface="Source Sans Pro"/>
              <a:ea typeface="Source Sans Pro"/>
              <a:cs typeface="Source Sans Pro"/>
              <a:sym typeface="Source Sans Pro"/>
            </a:endParaRPr>
          </a:p>
        </p:txBody>
      </p:sp>
      <p:sp>
        <p:nvSpPr>
          <p:cNvPr id="405" name="Google Shape;405;p10"/>
          <p:cNvSpPr/>
          <p:nvPr/>
        </p:nvSpPr>
        <p:spPr>
          <a:xfrm>
            <a:off x="1606771" y="3300780"/>
            <a:ext cx="2990117"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Business partner discovery</a:t>
            </a:r>
            <a:endParaRPr sz="650" b="0" i="0" u="none" strike="noStrike" cap="none">
              <a:solidFill>
                <a:srgbClr val="FDFFFD"/>
              </a:solidFill>
              <a:latin typeface="Source Sans Pro"/>
              <a:ea typeface="Source Sans Pro"/>
              <a:cs typeface="Source Sans Pro"/>
              <a:sym typeface="Source Sans Pro"/>
            </a:endParaRPr>
          </a:p>
        </p:txBody>
      </p:sp>
      <p:sp>
        <p:nvSpPr>
          <p:cNvPr id="406" name="Google Shape;406;p10"/>
          <p:cNvSpPr/>
          <p:nvPr/>
        </p:nvSpPr>
        <p:spPr>
          <a:xfrm>
            <a:off x="1620979" y="3662888"/>
            <a:ext cx="984885"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Comparative research</a:t>
            </a:r>
            <a:endParaRPr sz="650" b="0" i="0" u="none" strike="noStrike" cap="none">
              <a:solidFill>
                <a:srgbClr val="FDFFFD"/>
              </a:solidFill>
              <a:latin typeface="Source Sans Pro"/>
              <a:ea typeface="Source Sans Pro"/>
              <a:cs typeface="Source Sans Pro"/>
              <a:sym typeface="Source Sans Pro"/>
            </a:endParaRPr>
          </a:p>
        </p:txBody>
      </p:sp>
      <p:sp>
        <p:nvSpPr>
          <p:cNvPr id="407" name="Google Shape;407;p10"/>
          <p:cNvSpPr/>
          <p:nvPr/>
        </p:nvSpPr>
        <p:spPr>
          <a:xfrm>
            <a:off x="2652434" y="3667025"/>
            <a:ext cx="958962"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Consolidate existing research</a:t>
            </a:r>
            <a:endParaRPr sz="650" b="0" i="0" u="none" strike="noStrike" cap="none">
              <a:solidFill>
                <a:srgbClr val="FDFFFD"/>
              </a:solidFill>
              <a:latin typeface="Source Sans Pro"/>
              <a:ea typeface="Source Sans Pro"/>
              <a:cs typeface="Source Sans Pro"/>
              <a:sym typeface="Source Sans Pro"/>
            </a:endParaRPr>
          </a:p>
        </p:txBody>
      </p:sp>
      <p:sp>
        <p:nvSpPr>
          <p:cNvPr id="408" name="Google Shape;408;p10"/>
          <p:cNvSpPr/>
          <p:nvPr/>
        </p:nvSpPr>
        <p:spPr>
          <a:xfrm>
            <a:off x="2636842" y="4030473"/>
            <a:ext cx="983297"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Current state mapping</a:t>
            </a:r>
            <a:endParaRPr sz="650" b="0" i="0" u="none" strike="noStrike" cap="none">
              <a:solidFill>
                <a:srgbClr val="FDFFFD"/>
              </a:solidFill>
              <a:latin typeface="Source Sans Pro"/>
              <a:ea typeface="Source Sans Pro"/>
              <a:cs typeface="Source Sans Pro"/>
              <a:sym typeface="Source Sans Pro"/>
            </a:endParaRPr>
          </a:p>
        </p:txBody>
      </p:sp>
      <p:sp>
        <p:nvSpPr>
          <p:cNvPr id="409" name="Google Shape;409;p10"/>
          <p:cNvSpPr/>
          <p:nvPr/>
        </p:nvSpPr>
        <p:spPr>
          <a:xfrm>
            <a:off x="3131925" y="4390975"/>
            <a:ext cx="45423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IA Tree Test Plan H0 &amp; H1</a:t>
            </a:r>
            <a:endParaRPr sz="650" b="0" i="0" u="none" strike="noStrike" cap="none">
              <a:solidFill>
                <a:srgbClr val="FDFFFD"/>
              </a:solidFill>
              <a:latin typeface="Source Sans Pro"/>
              <a:ea typeface="Source Sans Pro"/>
              <a:cs typeface="Source Sans Pro"/>
              <a:sym typeface="Source Sans Pro"/>
            </a:endParaRPr>
          </a:p>
        </p:txBody>
      </p:sp>
      <p:sp>
        <p:nvSpPr>
          <p:cNvPr id="410" name="Google Shape;410;p10"/>
          <p:cNvSpPr/>
          <p:nvPr/>
        </p:nvSpPr>
        <p:spPr>
          <a:xfrm>
            <a:off x="3642137" y="4028816"/>
            <a:ext cx="1457729"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Research Activities  Plan (RAP)</a:t>
            </a:r>
            <a:endParaRPr sz="650" b="0" i="0" u="none" strike="noStrike" cap="none">
              <a:solidFill>
                <a:srgbClr val="000000"/>
              </a:solidFill>
              <a:latin typeface="Arial"/>
              <a:ea typeface="Arial"/>
              <a:cs typeface="Arial"/>
              <a:sym typeface="Arial"/>
            </a:endParaRPr>
          </a:p>
        </p:txBody>
      </p:sp>
      <p:sp>
        <p:nvSpPr>
          <p:cNvPr id="411" name="Google Shape;411;p10"/>
          <p:cNvSpPr/>
          <p:nvPr/>
        </p:nvSpPr>
        <p:spPr>
          <a:xfrm>
            <a:off x="3652707" y="3662888"/>
            <a:ext cx="949731"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Experience Map</a:t>
            </a:r>
            <a:endParaRPr sz="650" b="0" i="0" u="none" strike="noStrike" cap="none">
              <a:solidFill>
                <a:srgbClr val="000000"/>
              </a:solidFill>
              <a:latin typeface="Arial"/>
              <a:ea typeface="Arial"/>
              <a:cs typeface="Arial"/>
              <a:sym typeface="Arial"/>
            </a:endParaRPr>
          </a:p>
        </p:txBody>
      </p:sp>
      <p:sp>
        <p:nvSpPr>
          <p:cNvPr id="412" name="Google Shape;412;p10"/>
          <p:cNvSpPr/>
          <p:nvPr/>
        </p:nvSpPr>
        <p:spPr>
          <a:xfrm>
            <a:off x="1645940" y="4765228"/>
            <a:ext cx="1951265" cy="283464"/>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Discovery</a:t>
            </a:r>
            <a:endParaRPr sz="650" b="0" i="0" u="none" strike="noStrike" cap="none">
              <a:solidFill>
                <a:schemeClr val="accent1"/>
              </a:solidFill>
              <a:latin typeface="Arial"/>
              <a:ea typeface="Arial"/>
              <a:cs typeface="Arial"/>
              <a:sym typeface="Arial"/>
            </a:endParaRPr>
          </a:p>
        </p:txBody>
      </p:sp>
      <p:sp>
        <p:nvSpPr>
          <p:cNvPr id="413" name="Google Shape;413;p10"/>
          <p:cNvSpPr/>
          <p:nvPr/>
        </p:nvSpPr>
        <p:spPr>
          <a:xfrm>
            <a:off x="9393102" y="4765175"/>
            <a:ext cx="2235000" cy="2835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Feasibility</a:t>
            </a:r>
            <a:endParaRPr sz="650" b="0" i="0" u="none" strike="noStrike" cap="none">
              <a:solidFill>
                <a:schemeClr val="accent1"/>
              </a:solidFill>
              <a:latin typeface="Arial"/>
              <a:ea typeface="Arial"/>
              <a:cs typeface="Arial"/>
              <a:sym typeface="Arial"/>
            </a:endParaRPr>
          </a:p>
        </p:txBody>
      </p:sp>
      <p:sp>
        <p:nvSpPr>
          <p:cNvPr id="414" name="Google Shape;414;p10"/>
          <p:cNvSpPr/>
          <p:nvPr/>
        </p:nvSpPr>
        <p:spPr>
          <a:xfrm>
            <a:off x="9230065" y="3300838"/>
            <a:ext cx="14334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Prototype Research</a:t>
            </a:r>
            <a:endParaRPr sz="650" b="0" i="0" u="none" strike="noStrike" cap="none">
              <a:solidFill>
                <a:srgbClr val="FDFFFD"/>
              </a:solidFill>
              <a:latin typeface="Source Sans Pro"/>
              <a:ea typeface="Source Sans Pro"/>
              <a:cs typeface="Source Sans Pro"/>
              <a:sym typeface="Source Sans Pro"/>
            </a:endParaRPr>
          </a:p>
        </p:txBody>
      </p:sp>
      <p:sp>
        <p:nvSpPr>
          <p:cNvPr id="415" name="Google Shape;415;p10"/>
          <p:cNvSpPr/>
          <p:nvPr/>
        </p:nvSpPr>
        <p:spPr>
          <a:xfrm>
            <a:off x="7715762" y="3300838"/>
            <a:ext cx="14334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Prototyping</a:t>
            </a:r>
            <a:endParaRPr sz="650" b="0" i="0" u="none" strike="noStrike" cap="none">
              <a:solidFill>
                <a:srgbClr val="000000"/>
              </a:solidFill>
              <a:latin typeface="Arial"/>
              <a:ea typeface="Arial"/>
              <a:cs typeface="Arial"/>
              <a:sym typeface="Arial"/>
            </a:endParaRPr>
          </a:p>
        </p:txBody>
      </p:sp>
      <p:sp>
        <p:nvSpPr>
          <p:cNvPr id="416" name="Google Shape;416;p10"/>
          <p:cNvSpPr/>
          <p:nvPr/>
        </p:nvSpPr>
        <p:spPr>
          <a:xfrm>
            <a:off x="10179926" y="3657025"/>
            <a:ext cx="14334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Potential Second Prototype Research</a:t>
            </a:r>
            <a:endParaRPr sz="650" b="0" i="0" u="none" strike="noStrike" cap="none">
              <a:solidFill>
                <a:srgbClr val="FDFFFD"/>
              </a:solidFill>
              <a:latin typeface="Source Sans Pro"/>
              <a:ea typeface="Source Sans Pro"/>
              <a:cs typeface="Source Sans Pro"/>
              <a:sym typeface="Source Sans Pro"/>
            </a:endParaRPr>
          </a:p>
        </p:txBody>
      </p:sp>
      <p:sp>
        <p:nvSpPr>
          <p:cNvPr id="417" name="Google Shape;417;p10"/>
          <p:cNvSpPr/>
          <p:nvPr/>
        </p:nvSpPr>
        <p:spPr>
          <a:xfrm>
            <a:off x="10134700" y="4013325"/>
            <a:ext cx="11502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Final Recommended Prototype</a:t>
            </a:r>
            <a:endParaRPr sz="650" b="0" i="0" u="none" strike="noStrike" cap="none">
              <a:solidFill>
                <a:srgbClr val="000000"/>
              </a:solidFill>
              <a:latin typeface="Arial"/>
              <a:ea typeface="Arial"/>
              <a:cs typeface="Arial"/>
              <a:sym typeface="Arial"/>
            </a:endParaRPr>
          </a:p>
        </p:txBody>
      </p:sp>
      <p:sp>
        <p:nvSpPr>
          <p:cNvPr id="418" name="Google Shape;418;p10"/>
          <p:cNvSpPr/>
          <p:nvPr/>
        </p:nvSpPr>
        <p:spPr>
          <a:xfrm>
            <a:off x="10760161" y="4331926"/>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419" name="Google Shape;419;p10"/>
          <p:cNvSpPr txBox="1"/>
          <p:nvPr/>
        </p:nvSpPr>
        <p:spPr>
          <a:xfrm>
            <a:off x="10765718" y="4518009"/>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Final IA Recommendations delivered</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420" name="Google Shape;420;p1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cxnSp>
        <p:nvCxnSpPr>
          <p:cNvPr id="426" name="Google Shape;426;p16"/>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427" name="Google Shape;427;p16"/>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428" name="Google Shape;428;p1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8</a:t>
            </a:fld>
            <a:endParaRPr sz="1200" b="0" i="0" u="none" strike="noStrike" cap="none">
              <a:solidFill>
                <a:srgbClr val="8A8A8A"/>
              </a:solidFill>
              <a:latin typeface="Source Sans Pro"/>
              <a:ea typeface="Source Sans Pro"/>
              <a:cs typeface="Source Sans Pro"/>
              <a:sym typeface="Source Sans Pro"/>
            </a:endParaRPr>
          </a:p>
        </p:txBody>
      </p:sp>
      <p:sp>
        <p:nvSpPr>
          <p:cNvPr id="429" name="Google Shape;429;p16"/>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600"/>
              </a:spcBef>
              <a:spcAft>
                <a:spcPts val="0"/>
              </a:spcAft>
              <a:buClr>
                <a:srgbClr val="000000"/>
              </a:buClr>
              <a:buSzPts val="2800"/>
              <a:buFont typeface="Arial"/>
              <a:buNone/>
            </a:pPr>
            <a:r>
              <a:rPr lang="en-US" sz="2800" b="0" i="0" u="none" strike="noStrike" cap="none">
                <a:solidFill>
                  <a:srgbClr val="000000"/>
                </a:solidFill>
                <a:latin typeface="PT Serif"/>
                <a:ea typeface="PT Serif"/>
                <a:cs typeface="PT Serif"/>
                <a:sym typeface="PT Serif"/>
              </a:rPr>
              <a:t>IA tree test synthesis – Veterans’ initial findings</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T Serif"/>
              <a:ea typeface="PT Serif"/>
              <a:cs typeface="PT Serif"/>
              <a:sym typeface="PT Serif"/>
            </a:endParaRPr>
          </a:p>
        </p:txBody>
      </p:sp>
      <p:sp>
        <p:nvSpPr>
          <p:cNvPr id="430" name="Google Shape;430;p1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431" name="Google Shape;431;p16"/>
          <p:cNvSpPr txBox="1"/>
          <p:nvPr/>
        </p:nvSpPr>
        <p:spPr>
          <a:xfrm>
            <a:off x="419100" y="1773936"/>
            <a:ext cx="441420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Continue to monitor IA treejack test</a:t>
            </a:r>
            <a:endParaRPr sz="1200" b="0" i="0" u="none" strike="noStrike" cap="none">
              <a:solidFill>
                <a:srgbClr val="8F8F8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Submit for additional caregiver cohorts</a:t>
            </a:r>
            <a:endParaRPr sz="1200" b="0" i="0" u="none" strike="noStrike" cap="none">
              <a:solidFill>
                <a:srgbClr val="8F8F8F"/>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Conduct research synthesis—Veterans</a:t>
            </a:r>
            <a:endParaRPr sz="1200" b="0" i="0" u="none" strike="noStrike" cap="none">
              <a:solidFill>
                <a:srgbClr val="8F8F8F"/>
              </a:solidFill>
              <a:latin typeface="PT Serif"/>
              <a:ea typeface="PT Serif"/>
              <a:cs typeface="PT Serif"/>
              <a:sym typeface="PT Serif"/>
            </a:endParaRPr>
          </a:p>
        </p:txBody>
      </p:sp>
      <p:sp>
        <p:nvSpPr>
          <p:cNvPr id="432" name="Google Shape;432;p16"/>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6"/>
              </a:rPr>
              <a:t>Link </a:t>
            </a:r>
            <a:endParaRPr sz="1200" b="0" i="0" u="none" strike="noStrike" cap="none">
              <a:solidFill>
                <a:srgbClr val="000000"/>
              </a:solidFill>
              <a:latin typeface="Source Sans Pro"/>
              <a:ea typeface="Source Sans Pro"/>
              <a:cs typeface="Source Sans Pro"/>
              <a:sym typeface="Source Sans Pro"/>
            </a:endParaRPr>
          </a:p>
        </p:txBody>
      </p:sp>
      <p:sp>
        <p:nvSpPr>
          <p:cNvPr id="433" name="Google Shape;433;p16"/>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434" name="Google Shape;434;p1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
        <p:nvSpPr>
          <p:cNvPr id="435" name="Google Shape;435;p16"/>
          <p:cNvSpPr txBox="1"/>
          <p:nvPr/>
        </p:nvSpPr>
        <p:spPr>
          <a:xfrm>
            <a:off x="411480"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Initial findings</a:t>
            </a:r>
            <a:endParaRPr sz="1400" b="0" i="0" u="none" strike="noStrike" cap="none">
              <a:solidFill>
                <a:srgbClr val="000000"/>
              </a:solidFill>
              <a:latin typeface="PT Serif"/>
              <a:ea typeface="PT Serif"/>
              <a:cs typeface="PT Serif"/>
              <a:sym typeface="PT Serif"/>
            </a:endParaRPr>
          </a:p>
          <a:p>
            <a:pPr marL="425450" marR="0" lvl="0" indent="-285750" algn="l" rtl="0">
              <a:lnSpc>
                <a:spcPct val="90000"/>
              </a:lnSpc>
              <a:spcBef>
                <a:spcPts val="1000"/>
              </a:spcBef>
              <a:spcAft>
                <a:spcPts val="0"/>
              </a:spcAft>
              <a:buClr>
                <a:schemeClr val="accent2"/>
              </a:buClr>
              <a:buSzPts val="600"/>
              <a:buFont typeface="Noto Sans Symbols"/>
              <a:buChar char="▪"/>
            </a:pPr>
            <a:r>
              <a:rPr lang="en-US" sz="1200" b="0" i="0" u="none" strike="noStrike" cap="none">
                <a:solidFill>
                  <a:schemeClr val="dk2"/>
                </a:solidFill>
                <a:latin typeface="PT Serif"/>
                <a:ea typeface="PT Serif"/>
                <a:cs typeface="PT Serif"/>
                <a:sym typeface="PT Serif"/>
              </a:rPr>
              <a:t>Hypothesis 1 performed better on “get” tasks</a:t>
            </a:r>
            <a:endParaRPr sz="1200" b="0" i="0" u="none" strike="noStrike" cap="none">
              <a:solidFill>
                <a:srgbClr val="000000"/>
              </a:solidFill>
              <a:latin typeface="PT Serif"/>
              <a:ea typeface="PT Serif"/>
              <a:cs typeface="PT Serif"/>
              <a:sym typeface="PT Serif"/>
            </a:endParaRPr>
          </a:p>
          <a:p>
            <a:pPr marL="425450" marR="0" lvl="0" indent="-285750" algn="l" rtl="0">
              <a:lnSpc>
                <a:spcPct val="90000"/>
              </a:lnSpc>
              <a:spcBef>
                <a:spcPts val="1000"/>
              </a:spcBef>
              <a:spcAft>
                <a:spcPts val="0"/>
              </a:spcAft>
              <a:buClr>
                <a:schemeClr val="accent2"/>
              </a:buClr>
              <a:buSzPts val="600"/>
              <a:buFont typeface="Noto Sans Symbols"/>
              <a:buChar char="▪"/>
            </a:pPr>
            <a:r>
              <a:rPr lang="en-US" sz="1200" b="0" i="0" u="none" strike="noStrike" cap="none">
                <a:solidFill>
                  <a:schemeClr val="dk2"/>
                </a:solidFill>
                <a:latin typeface="PT Serif"/>
                <a:ea typeface="PT Serif"/>
                <a:cs typeface="PT Serif"/>
                <a:sym typeface="PT Serif"/>
              </a:rPr>
              <a:t>Hypothesis 0 performed better on “manage” tasks</a:t>
            </a:r>
            <a:endParaRPr sz="1200" b="0" i="0" u="none" strike="noStrike" cap="none">
              <a:solidFill>
                <a:srgbClr val="000000"/>
              </a:solidFill>
              <a:latin typeface="PT Serif"/>
              <a:ea typeface="PT Serif"/>
              <a:cs typeface="PT Serif"/>
              <a:sym typeface="PT Serif"/>
            </a:endParaRPr>
          </a:p>
          <a:p>
            <a:pPr marL="425450" marR="0" lvl="0" indent="-285750" algn="l" rtl="0">
              <a:lnSpc>
                <a:spcPct val="90000"/>
              </a:lnSpc>
              <a:spcBef>
                <a:spcPts val="1000"/>
              </a:spcBef>
              <a:spcAft>
                <a:spcPts val="0"/>
              </a:spcAft>
              <a:buClr>
                <a:schemeClr val="accent2"/>
              </a:buClr>
              <a:buSzPts val="600"/>
              <a:buFont typeface="Noto Sans Symbols"/>
              <a:buChar char="▪"/>
            </a:pPr>
            <a:r>
              <a:rPr lang="en-US" sz="1200" b="0" i="0" u="none" strike="noStrike" cap="none">
                <a:solidFill>
                  <a:schemeClr val="dk2"/>
                </a:solidFill>
                <a:latin typeface="PT Serif"/>
                <a:ea typeface="PT Serif"/>
                <a:cs typeface="PT Serif"/>
                <a:sym typeface="PT Serif"/>
              </a:rPr>
              <a:t>For participants without VA health care, Hypothesis 1 performed better</a:t>
            </a:r>
            <a:endParaRPr/>
          </a:p>
          <a:p>
            <a:pPr marL="425450" marR="0" lvl="0" indent="-285750" algn="l" rtl="0">
              <a:lnSpc>
                <a:spcPct val="90000"/>
              </a:lnSpc>
              <a:spcBef>
                <a:spcPts val="1000"/>
              </a:spcBef>
              <a:spcAft>
                <a:spcPts val="0"/>
              </a:spcAft>
              <a:buClr>
                <a:schemeClr val="accent2"/>
              </a:buClr>
              <a:buSzPts val="600"/>
              <a:buFont typeface="Noto Sans Symbols"/>
              <a:buChar char="▪"/>
            </a:pPr>
            <a:r>
              <a:rPr lang="en-US" sz="1200" b="0" i="0" u="none" strike="noStrike" cap="none">
                <a:solidFill>
                  <a:srgbClr val="000000"/>
                </a:solidFill>
                <a:latin typeface="PT Serif"/>
                <a:ea typeface="PT Serif"/>
                <a:cs typeface="PT Serif"/>
                <a:sym typeface="PT Serif"/>
              </a:rPr>
              <a:t>For both hypothesis, Task 9 had the highest success rate</a:t>
            </a:r>
            <a:endParaRPr/>
          </a:p>
          <a:p>
            <a:pPr marL="425450" marR="0" lvl="0" indent="-285750" algn="l" rtl="0">
              <a:lnSpc>
                <a:spcPct val="90000"/>
              </a:lnSpc>
              <a:spcBef>
                <a:spcPts val="1000"/>
              </a:spcBef>
              <a:spcAft>
                <a:spcPts val="0"/>
              </a:spcAft>
              <a:buClr>
                <a:schemeClr val="accent2"/>
              </a:buClr>
              <a:buSzPts val="600"/>
              <a:buFont typeface="Noto Sans Symbols"/>
              <a:buChar char="▪"/>
            </a:pPr>
            <a:r>
              <a:rPr lang="en-US" sz="1200" b="0" i="0" u="none" strike="noStrike" cap="none">
                <a:solidFill>
                  <a:srgbClr val="000000"/>
                </a:solidFill>
                <a:latin typeface="PT Serif"/>
                <a:ea typeface="PT Serif"/>
                <a:cs typeface="PT Serif"/>
                <a:sym typeface="PT Serif"/>
              </a:rPr>
              <a:t>Task 5 had the lowest success rate for both hypotheses</a:t>
            </a:r>
            <a:endParaRPr sz="1200" b="0" i="0" u="none" strike="noStrike" cap="none">
              <a:solidFill>
                <a:srgbClr val="000000"/>
              </a:solidFill>
              <a:latin typeface="PT Serif"/>
              <a:ea typeface="PT Serif"/>
              <a:cs typeface="PT Serif"/>
              <a:sym typeface="PT Serif"/>
            </a:endParaRPr>
          </a:p>
        </p:txBody>
      </p:sp>
      <p:pic>
        <p:nvPicPr>
          <p:cNvPr id="436" name="Google Shape;436;p16" descr="Screen Shot 2022-06-23 at 8.46.25 AM.png"/>
          <p:cNvPicPr preferRelativeResize="0"/>
          <p:nvPr/>
        </p:nvPicPr>
        <p:blipFill rotWithShape="1">
          <a:blip r:embed="rId7">
            <a:alphaModFix/>
          </a:blip>
          <a:srcRect/>
          <a:stretch/>
        </p:blipFill>
        <p:spPr>
          <a:xfrm>
            <a:off x="5953277" y="1409175"/>
            <a:ext cx="5819624" cy="467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Status Update</a:t>
            </a:r>
            <a:endParaRPr/>
          </a:p>
        </p:txBody>
      </p:sp>
      <p:sp>
        <p:nvSpPr>
          <p:cNvPr id="442" name="Google Shape;442;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5 DEMO</a:t>
            </a:r>
            <a:endParaRPr/>
          </a:p>
        </p:txBody>
      </p:sp>
      <p:sp>
        <p:nvSpPr>
          <p:cNvPr id="443" name="Google Shape;443;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444" name="Google Shape;444;p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06-28 Sprint 5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3710</Words>
  <Application>Microsoft Office PowerPoint</Application>
  <PresentationFormat>Widescreen</PresentationFormat>
  <Paragraphs>958</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Source Sans Pro</vt:lpstr>
      <vt:lpstr>Source Sans Pro SemiBold</vt:lpstr>
      <vt:lpstr>Calibri</vt:lpstr>
      <vt:lpstr>Noto Sans Symbols</vt:lpstr>
      <vt:lpstr>PT Serif</vt:lpstr>
      <vt:lpstr>Arial</vt:lpstr>
      <vt:lpstr>1_Office Theme</vt:lpstr>
      <vt:lpstr>Sprint 5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Workplan v4</vt:lpstr>
      <vt:lpstr>PowerPoint Presentation</vt:lpstr>
      <vt:lpstr>1095-B Status Update</vt:lpstr>
      <vt:lpstr>1095-B Workplan v7</vt:lpstr>
      <vt:lpstr>PowerPoint Presentation</vt:lpstr>
      <vt:lpstr>PowerPoint Presentation</vt:lpstr>
      <vt:lpstr>PowerPoint Presentation</vt:lpstr>
      <vt:lpstr>PowerPoint Presentation</vt:lpstr>
      <vt:lpstr>PowerPoint Presentation</vt:lpstr>
      <vt:lpstr>PowerPoint Presentation</vt:lpstr>
      <vt:lpstr>Blockers for 1095-B launch</vt:lpstr>
      <vt:lpstr>1095-B Remaining actions, with external dependencies</vt:lpstr>
      <vt:lpstr>Sprint Deliverables</vt:lpstr>
      <vt:lpstr>Sprint 5 Deliverables – Health Hub </vt:lpstr>
      <vt:lpstr>Sprint 5 Deliverables – 1095-B (1 of 2) </vt:lpstr>
      <vt:lpstr>Sprint 5 Deliverables – 1095-B (2 of 2) </vt:lpstr>
      <vt:lpstr>Preview of Sprint 6</vt:lpstr>
      <vt:lpstr>PowerPoint Presentation</vt:lpstr>
      <vt:lpstr>Appendix</vt:lpstr>
      <vt:lpstr>Project risks and mitigation strategies (1 of 2)</vt:lpstr>
      <vt:lpstr>Project risks and mitigation strategies (2 of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1 will run April 20 to May 3rd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5 Demo</dc:title>
  <dc:creator>Jordan White</dc:creator>
  <cp:lastModifiedBy>Tami Corson</cp:lastModifiedBy>
  <cp:revision>1</cp:revision>
  <dcterms:created xsi:type="dcterms:W3CDTF">2022-02-09T22:10:49Z</dcterms:created>
  <dcterms:modified xsi:type="dcterms:W3CDTF">2022-06-28T19:06:36Z</dcterms:modified>
</cp:coreProperties>
</file>